
<file path=[Content_Types].xml><?xml version="1.0" encoding="utf-8"?>
<Types xmlns="http://schemas.openxmlformats.org/package/2006/content-types">
  <Override PartName="/ppt/slides/slide6.xml" ContentType="application/vnd.openxmlformats-officedocument.presentationml.slide+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jpeg" ContentType="image/jpeg"/>
  <Override PartName="/ppt/tags/tag2.xml" ContentType="application/vnd.openxmlformats-officedocument.presentationml.tags+xml"/>
  <Override PartName="/ppt/tags/tag3.xml" ContentType="application/vnd.openxmlformats-officedocument.presentationml.tags+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docProps/custom.xml" ContentType="application/vnd.openxmlformats-officedocument.custom-properties+xml"/>
  <Override PartName="/ppt/tags/tag14.xml" ContentType="application/vnd.openxmlformats-officedocument.presentationml.tags+xml"/>
  <Override PartName="/ppt/tags/tag15.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tags/tag7.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8" r:id="rId2"/>
    <p:sldId id="275" r:id="rId3"/>
    <p:sldId id="260" r:id="rId4"/>
    <p:sldId id="282" r:id="rId5"/>
    <p:sldId id="278" r:id="rId6"/>
    <p:sldId id="283" r:id="rId7"/>
    <p:sldId id="284" r:id="rId8"/>
    <p:sldId id="285" r:id="rId9"/>
    <p:sldId id="286" r:id="rId10"/>
    <p:sldId id="287" r:id="rId11"/>
    <p:sldId id="288" r:id="rId12"/>
    <p:sldId id="289" r:id="rId13"/>
    <p:sldId id="290" r:id="rId14"/>
    <p:sldId id="291" r:id="rId15"/>
    <p:sldId id="293" r:id="rId16"/>
    <p:sldId id="294" r:id="rId17"/>
    <p:sldId id="295" r:id="rId18"/>
    <p:sldId id="274" r:id="rId19"/>
    <p:sldId id="276" r:id="rId20"/>
  </p:sldIdLst>
  <p:sldSz cx="12192000" cy="6858000"/>
  <p:notesSz cx="6858000" cy="9144000"/>
  <p:embeddedFontLst>
    <p:embeddedFont>
      <p:font typeface="等线" pitchFamily="2" charset="-122"/>
      <p:regular r:id="rId22"/>
      <p:bold r:id="rId23"/>
    </p:embeddedFont>
    <p:embeddedFont>
      <p:font typeface="Gotham Rounded Medium" charset="-122"/>
      <p:regular r:id="rId24"/>
    </p:embeddedFont>
    <p:embeddedFont>
      <p:font typeface="等线 Light" pitchFamily="2" charset="-122"/>
      <p:regular r:id="rId25"/>
    </p:embeddedFont>
  </p:embeddedFontLst>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2A0"/>
    <a:srgbClr val="6C92C0"/>
    <a:srgbClr val="B0C4DD"/>
    <a:srgbClr val="A4D6D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p:restoredTop sz="94660"/>
  </p:normalViewPr>
  <p:slideViewPr>
    <p:cSldViewPr snapToGrid="0" showGuides="1">
      <p:cViewPr varScale="1">
        <p:scale>
          <a:sx n="70" d="100"/>
          <a:sy n="70" d="100"/>
        </p:scale>
        <p:origin x="-612" y="-108"/>
      </p:cViewPr>
      <p:guideLst>
        <p:guide orient="horz" pos="2137"/>
        <p:guide pos="3840"/>
      </p:guideLst>
    </p:cSldViewPr>
  </p:slideViewPr>
  <p:notesTextViewPr>
    <p:cViewPr>
      <p:scale>
        <a:sx n="1" d="1"/>
        <a:sy n="1" d="1"/>
      </p:scale>
      <p:origin x="0" y="0"/>
    </p:cViewPr>
  </p:notesTextViewPr>
  <p:gridSpacing cx="73734613" cy="7373461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02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编辑母版文本样式</a:t>
            </a:r>
          </a:p>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fontAlgn="auto">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fld id="{6BBE2091-D2CE-4BEA-B474-6001FE58CB7E}" type="slidenum">
              <a:rPr kumimoji="0" lang="zh-CN" altLang="en-US" sz="1200" b="0" i="0" u="none" strike="noStrike" kern="1200" cap="none" spc="0" normalizeH="0" baseline="0" noProof="1"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t="-6000" b="-6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36890;&#28789;&#29664;&#23453;/&#21382;&#21490;&#22270;" TargetMode="Externa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695825" y="1096962"/>
            <a:ext cx="7496175" cy="5761038"/>
          </a:xfrm>
          <a:custGeom>
            <a:avLst/>
            <a:gdLst>
              <a:gd name="connsiteX0" fmla="*/ 4052585 w 7495569"/>
              <a:gd name="connsiteY0" fmla="*/ 0 h 5760400"/>
              <a:gd name="connsiteX1" fmla="*/ 7413052 w 7495569"/>
              <a:gd name="connsiteY1" fmla="*/ 1786746 h 5760400"/>
              <a:gd name="connsiteX2" fmla="*/ 7495569 w 7495569"/>
              <a:gd name="connsiteY2" fmla="*/ 1922573 h 5760400"/>
              <a:gd name="connsiteX3" fmla="*/ 7495569 w 7495569"/>
              <a:gd name="connsiteY3" fmla="*/ 5760400 h 5760400"/>
              <a:gd name="connsiteX4" fmla="*/ 381273 w 7495569"/>
              <a:gd name="connsiteY4" fmla="*/ 5760400 h 5760400"/>
              <a:gd name="connsiteX5" fmla="*/ 318473 w 7495569"/>
              <a:gd name="connsiteY5" fmla="*/ 5630034 h 5760400"/>
              <a:gd name="connsiteX6" fmla="*/ 0 w 7495569"/>
              <a:gd name="connsiteY6" fmla="*/ 4052585 h 5760400"/>
              <a:gd name="connsiteX7" fmla="*/ 4052585 w 7495569"/>
              <a:gd name="connsiteY7" fmla="*/ 0 h 57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5569" h="5760400">
                <a:moveTo>
                  <a:pt x="4052585" y="0"/>
                </a:moveTo>
                <a:cubicBezTo>
                  <a:pt x="5451448" y="0"/>
                  <a:pt x="6684773" y="708752"/>
                  <a:pt x="7413052" y="1786746"/>
                </a:cubicBezTo>
                <a:lnTo>
                  <a:pt x="7495569" y="1922573"/>
                </a:lnTo>
                <a:lnTo>
                  <a:pt x="7495569" y="5760400"/>
                </a:lnTo>
                <a:lnTo>
                  <a:pt x="381273" y="5760400"/>
                </a:lnTo>
                <a:lnTo>
                  <a:pt x="318473" y="5630034"/>
                </a:lnTo>
                <a:cubicBezTo>
                  <a:pt x="113401" y="5145190"/>
                  <a:pt x="0" y="4612131"/>
                  <a:pt x="0" y="4052585"/>
                </a:cubicBezTo>
                <a:cubicBezTo>
                  <a:pt x="0" y="1814404"/>
                  <a:pt x="1814404" y="0"/>
                  <a:pt x="4052585" y="0"/>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0" y="0"/>
            <a:ext cx="11830050" cy="6021388"/>
          </a:xfrm>
          <a:custGeom>
            <a:avLst/>
            <a:gdLst>
              <a:gd name="connsiteX0" fmla="*/ 0 w 11829889"/>
              <a:gd name="connsiteY0" fmla="*/ 0 h 6022170"/>
              <a:gd name="connsiteX1" fmla="*/ 11829889 w 11829889"/>
              <a:gd name="connsiteY1" fmla="*/ 0 h 6022170"/>
              <a:gd name="connsiteX2" fmla="*/ 11638999 w 11829889"/>
              <a:gd name="connsiteY2" fmla="*/ 372708 h 6022170"/>
              <a:gd name="connsiteX3" fmla="*/ 2146897 w 11829889"/>
              <a:gd name="connsiteY3" fmla="*/ 6022170 h 6022170"/>
              <a:gd name="connsiteX4" fmla="*/ 502925 w 11829889"/>
              <a:gd name="connsiteY4" fmla="*/ 5897788 h 6022170"/>
              <a:gd name="connsiteX5" fmla="*/ 0 w 11829889"/>
              <a:gd name="connsiteY5" fmla="*/ 5807975 h 60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9889" h="6022170">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052" name="文本框 1"/>
          <p:cNvSpPr txBox="1"/>
          <p:nvPr/>
        </p:nvSpPr>
        <p:spPr>
          <a:xfrm>
            <a:off x="1842088" y="2468126"/>
            <a:ext cx="4956806" cy="646331"/>
          </a:xfrm>
          <a:prstGeom prst="rect">
            <a:avLst/>
          </a:prstGeom>
          <a:noFill/>
          <a:ln w="9525">
            <a:noFill/>
          </a:ln>
        </p:spPr>
        <p:txBody>
          <a:bodyPr wrap="none">
            <a:spAutoFit/>
          </a:bodyPr>
          <a:lstStyle/>
          <a:p>
            <a:pPr lvl="0" eaLnBrk="1" hangingPunct="1"/>
            <a:r>
              <a:rPr lang="en-US" altLang="zh-CN" sz="3600" b="1" dirty="0" smtClean="0">
                <a:solidFill>
                  <a:schemeClr val="bg1"/>
                </a:solidFill>
                <a:latin typeface="Gotham Rounded Medium" panose="02010600030101010101" pitchFamily="50" charset="-122"/>
              </a:rPr>
              <a:t>Android </a:t>
            </a:r>
            <a:r>
              <a:rPr lang="en-US" altLang="zh-CN" sz="3600" b="1" dirty="0" err="1" smtClean="0">
                <a:solidFill>
                  <a:schemeClr val="bg1"/>
                </a:solidFill>
                <a:latin typeface="Gotham Rounded Medium" panose="02010600030101010101" pitchFamily="50" charset="-122"/>
              </a:rPr>
              <a:t>cordova</a:t>
            </a:r>
            <a:r>
              <a:rPr lang="en-US" altLang="zh-CN" sz="3600" b="1" dirty="0" smtClean="0">
                <a:solidFill>
                  <a:schemeClr val="bg1"/>
                </a:solidFill>
                <a:latin typeface="Gotham Rounded Medium" panose="02010600030101010101" pitchFamily="50" charset="-122"/>
              </a:rPr>
              <a:t> </a:t>
            </a:r>
            <a:r>
              <a:rPr lang="zh-CN" altLang="en-US" sz="3600" b="1" dirty="0" smtClean="0">
                <a:solidFill>
                  <a:schemeClr val="bg1"/>
                </a:solidFill>
                <a:latin typeface="Gotham Rounded Medium" panose="02010600030101010101" pitchFamily="50" charset="-122"/>
              </a:rPr>
              <a:t>插件设计</a:t>
            </a:r>
            <a:endParaRPr lang="zh-CN" altLang="en-US" sz="3600" b="1" dirty="0">
              <a:solidFill>
                <a:schemeClr val="bg1"/>
              </a:solidFill>
              <a:latin typeface="Gotham Rounded Medium" panose="02010600030101010101" pitchFamily="50" charset="-122"/>
              <a:ea typeface="等线" panose="02010600030101010101" pitchFamily="2" charset="-122"/>
            </a:endParaRPr>
          </a:p>
        </p:txBody>
      </p:sp>
      <p:sp>
        <p:nvSpPr>
          <p:cNvPr id="2053" name="文本框 6"/>
          <p:cNvSpPr txBox="1"/>
          <p:nvPr/>
        </p:nvSpPr>
        <p:spPr>
          <a:xfrm>
            <a:off x="1977026" y="3897776"/>
            <a:ext cx="1452642" cy="369332"/>
          </a:xfrm>
          <a:prstGeom prst="rect">
            <a:avLst/>
          </a:prstGeom>
          <a:solidFill>
            <a:schemeClr val="bg1"/>
          </a:solidFill>
          <a:ln w="9525">
            <a:noFill/>
          </a:ln>
        </p:spPr>
        <p:txBody>
          <a:bodyPr wrap="none">
            <a:spAutoFit/>
          </a:bodyPr>
          <a:lstStyle/>
          <a:p>
            <a:pPr lvl="0" eaLnBrk="1" hangingPunct="1"/>
            <a:r>
              <a:rPr lang="zh-CN" altLang="en-US" dirty="0" smtClean="0">
                <a:solidFill>
                  <a:srgbClr val="48A2A0"/>
                </a:solidFill>
              </a:rPr>
              <a:t>作者</a:t>
            </a:r>
            <a:r>
              <a:rPr lang="en-US" altLang="zh-CN" dirty="0" smtClean="0">
                <a:solidFill>
                  <a:srgbClr val="48A2A0"/>
                </a:solidFill>
                <a:latin typeface="等线" panose="02010600030101010101" pitchFamily="2" charset="-122"/>
                <a:ea typeface="等线" panose="02010600030101010101" pitchFamily="2" charset="-122"/>
              </a:rPr>
              <a:t>: </a:t>
            </a:r>
            <a:r>
              <a:rPr lang="zh-CN" altLang="en-US" dirty="0" smtClean="0">
                <a:solidFill>
                  <a:srgbClr val="48A2A0"/>
                </a:solidFill>
              </a:rPr>
              <a:t>王家坤</a:t>
            </a:r>
            <a:endParaRPr lang="zh-CN" altLang="en-US" dirty="0">
              <a:solidFill>
                <a:srgbClr val="48A2A0"/>
              </a:solidFill>
              <a:latin typeface="等线" panose="02010600030101010101" pitchFamily="2" charset="-122"/>
              <a:ea typeface="等线" panose="02010600030101010101" pitchFamily="2" charset="-122"/>
            </a:endParaRPr>
          </a:p>
        </p:txBody>
      </p:sp>
      <p:sp>
        <p:nvSpPr>
          <p:cNvPr id="2055" name="文本框 12"/>
          <p:cNvSpPr txBox="1"/>
          <p:nvPr/>
        </p:nvSpPr>
        <p:spPr>
          <a:xfrm>
            <a:off x="1873838" y="3166626"/>
            <a:ext cx="6034088" cy="646331"/>
          </a:xfrm>
          <a:prstGeom prst="rect">
            <a:avLst/>
          </a:prstGeom>
          <a:noFill/>
          <a:ln w="9525">
            <a:noFill/>
          </a:ln>
        </p:spPr>
        <p:txBody>
          <a:bodyPr>
            <a:spAutoFit/>
          </a:bodyPr>
          <a:lstStyle/>
          <a:p>
            <a:pPr lvl="0" eaLnBrk="1" hangingPunct="1"/>
            <a:r>
              <a:rPr lang="zh-CN" altLang="en-US" sz="1200" dirty="0" smtClean="0">
                <a:solidFill>
                  <a:schemeClr val="bg1"/>
                </a:solidFill>
              </a:rPr>
              <a:t>混合</a:t>
            </a:r>
            <a:r>
              <a:rPr lang="en-US" altLang="zh-CN" sz="1200" dirty="0" smtClean="0">
                <a:solidFill>
                  <a:schemeClr val="bg1"/>
                </a:solidFill>
              </a:rPr>
              <a:t>app</a:t>
            </a:r>
            <a:r>
              <a:rPr lang="zh-CN" altLang="en-US" sz="1200" dirty="0" smtClean="0">
                <a:solidFill>
                  <a:schemeClr val="bg1"/>
                </a:solidFill>
              </a:rPr>
              <a:t>中，当需求中出现需要调用手机本地功能的时候比如相机、系统浏览器甚至要调用原生页面的时候就需要对应的平台插件来完成。所以一般混合</a:t>
            </a:r>
            <a:r>
              <a:rPr lang="en-US" altLang="zh-CN" sz="1200" dirty="0" smtClean="0">
                <a:solidFill>
                  <a:schemeClr val="bg1"/>
                </a:solidFill>
              </a:rPr>
              <a:t>app</a:t>
            </a:r>
            <a:r>
              <a:rPr lang="zh-CN" altLang="en-US" sz="1200" dirty="0" smtClean="0">
                <a:solidFill>
                  <a:schemeClr val="bg1"/>
                </a:solidFill>
              </a:rPr>
              <a:t>的插件至少要有两个平台</a:t>
            </a:r>
            <a:r>
              <a:rPr lang="en-US" altLang="zh-CN" sz="1200" dirty="0" err="1" smtClean="0">
                <a:solidFill>
                  <a:schemeClr val="bg1"/>
                </a:solidFill>
              </a:rPr>
              <a:t>iOS</a:t>
            </a:r>
            <a:r>
              <a:rPr lang="en-US" altLang="zh-CN" sz="1200" dirty="0" smtClean="0">
                <a:solidFill>
                  <a:schemeClr val="bg1"/>
                </a:solidFill>
              </a:rPr>
              <a:t> </a:t>
            </a:r>
            <a:r>
              <a:rPr lang="zh-CN" altLang="en-US" sz="1200" dirty="0" smtClean="0">
                <a:solidFill>
                  <a:schemeClr val="bg1"/>
                </a:solidFill>
              </a:rPr>
              <a:t>和</a:t>
            </a:r>
            <a:r>
              <a:rPr lang="en-US" altLang="zh-CN" sz="1200" dirty="0" smtClean="0">
                <a:solidFill>
                  <a:schemeClr val="bg1"/>
                </a:solidFill>
              </a:rPr>
              <a:t>Android</a:t>
            </a:r>
            <a:r>
              <a:rPr lang="zh-CN" altLang="en-US" sz="1200" dirty="0" smtClean="0">
                <a:solidFill>
                  <a:schemeClr val="bg1"/>
                </a:solidFill>
              </a:rPr>
              <a:t>。</a:t>
            </a:r>
            <a:endParaRPr lang="zh-CN" altLang="en-US" sz="1200" dirty="0">
              <a:solidFill>
                <a:schemeClr val="bg1"/>
              </a:solidFill>
              <a:latin typeface="等线" panose="02010600030101010101" pitchFamily="2" charset="-122"/>
              <a:ea typeface="等线" panose="02010600030101010101" pitchFamily="2" charset="-122"/>
            </a:endParaRPr>
          </a:p>
        </p:txBody>
      </p:sp>
      <p:sp>
        <p:nvSpPr>
          <p:cNvPr id="2056" name="矩形 13"/>
          <p:cNvSpPr/>
          <p:nvPr/>
        </p:nvSpPr>
        <p:spPr>
          <a:xfrm>
            <a:off x="2902538" y="3747651"/>
            <a:ext cx="185738" cy="369887"/>
          </a:xfrm>
          <a:prstGeom prst="rect">
            <a:avLst/>
          </a:prstGeom>
          <a:noFill/>
          <a:ln w="9525">
            <a:noFill/>
          </a:ln>
        </p:spPr>
        <p:txBody>
          <a:bodyPr wrap="none">
            <a:spAutoFit/>
          </a:bodyPr>
          <a:lstStyle/>
          <a:p>
            <a:pPr lvl="0" eaLnBrk="1" hangingPunct="1"/>
            <a:endParaRPr lang="zh-CN" altLang="en-US" dirty="0">
              <a:solidFill>
                <a:schemeClr val="bg1"/>
              </a:solidFill>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433317"/>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57734" y="2039250"/>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1255595"/>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图</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3</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604999" y="951957"/>
            <a:ext cx="4565673" cy="400110"/>
          </a:xfrm>
          <a:prstGeom prst="rect">
            <a:avLst/>
          </a:prstGeom>
          <a:noFill/>
          <a:ln w="9525">
            <a:noFill/>
          </a:ln>
        </p:spPr>
        <p:txBody>
          <a:bodyPr wrap="none">
            <a:spAutoFit/>
          </a:bodyPr>
          <a:lstStyle/>
          <a:p>
            <a:pPr lvl="0" eaLnBrk="1" hangingPunct="1"/>
            <a:r>
              <a:rPr lang="zh-CN" altLang="en-US" sz="2000" b="1" dirty="0" smtClean="0"/>
              <a:t>编写插件：使用</a:t>
            </a:r>
            <a:r>
              <a:rPr lang="en-US" altLang="zh-CN" sz="2000" b="1" dirty="0" err="1" smtClean="0"/>
              <a:t>webView</a:t>
            </a:r>
            <a:r>
              <a:rPr lang="zh-CN" altLang="en-US" sz="2000" b="1" dirty="0" smtClean="0"/>
              <a:t>打开外部网址</a:t>
            </a:r>
            <a:endParaRPr lang="en-US" altLang="zh-CN" sz="2000" b="1" dirty="0" smtClean="0"/>
          </a:p>
        </p:txBody>
      </p:sp>
      <p:pic>
        <p:nvPicPr>
          <p:cNvPr id="20482" name="Picture 2" descr="C:\Users\Administrator\AppData\Roaming\Tencent\Users\1572996447\QQ\WinTemp\RichOle\JS31S4]I8[OQTSYUO9P5C47.png"/>
          <p:cNvPicPr>
            <a:picLocks noChangeAspect="1" noChangeArrowheads="1"/>
          </p:cNvPicPr>
          <p:nvPr/>
        </p:nvPicPr>
        <p:blipFill>
          <a:blip r:embed="rId4" cstate="print"/>
          <a:srcRect/>
          <a:stretch>
            <a:fillRect/>
          </a:stretch>
        </p:blipFill>
        <p:spPr bwMode="auto">
          <a:xfrm>
            <a:off x="1337480" y="3179928"/>
            <a:ext cx="9976513" cy="23241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801813"/>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57734" y="2407746"/>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1528551"/>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3.2</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1200231"/>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604999" y="924668"/>
            <a:ext cx="697627" cy="400110"/>
          </a:xfrm>
          <a:prstGeom prst="rect">
            <a:avLst/>
          </a:prstGeom>
          <a:noFill/>
          <a:ln w="9525">
            <a:noFill/>
          </a:ln>
        </p:spPr>
        <p:txBody>
          <a:bodyPr wrap="none">
            <a:spAutoFit/>
          </a:bodyPr>
          <a:lstStyle/>
          <a:p>
            <a:pPr lvl="0" eaLnBrk="1" hangingPunct="1"/>
            <a:r>
              <a:rPr lang="zh-CN" altLang="en-US" sz="2000" b="1" dirty="0" smtClean="0"/>
              <a:t>调试</a:t>
            </a:r>
            <a:endParaRPr lang="en-US" altLang="zh-CN" sz="2000" b="1" dirty="0" smtClean="0"/>
          </a:p>
        </p:txBody>
      </p:sp>
      <p:sp>
        <p:nvSpPr>
          <p:cNvPr id="10" name="文本框 7"/>
          <p:cNvSpPr txBox="1"/>
          <p:nvPr/>
        </p:nvSpPr>
        <p:spPr>
          <a:xfrm>
            <a:off x="3632294" y="1454228"/>
            <a:ext cx="7313209" cy="1323439"/>
          </a:xfrm>
          <a:prstGeom prst="rect">
            <a:avLst/>
          </a:prstGeom>
          <a:noFill/>
          <a:ln w="9525">
            <a:noFill/>
          </a:ln>
        </p:spPr>
        <p:txBody>
          <a:bodyPr wrap="square">
            <a:spAutoFit/>
          </a:bodyPr>
          <a:lstStyle/>
          <a:p>
            <a:pPr lvl="0" eaLnBrk="1" hangingPunct="1"/>
            <a:r>
              <a:rPr lang="en-US" altLang="zh-CN" sz="1600" dirty="0" smtClean="0"/>
              <a:t>1.</a:t>
            </a:r>
            <a:r>
              <a:rPr lang="zh-CN" altLang="en-US" sz="1600" dirty="0" smtClean="0"/>
              <a:t>如上几步，安装空插件，在导入的</a:t>
            </a:r>
            <a:r>
              <a:rPr lang="en-US" altLang="zh-CN" sz="1600" dirty="0" smtClean="0"/>
              <a:t>as</a:t>
            </a:r>
            <a:r>
              <a:rPr lang="zh-CN" altLang="en-US" sz="1600" dirty="0" smtClean="0"/>
              <a:t>目录</a:t>
            </a:r>
            <a:r>
              <a:rPr lang="en-US" altLang="zh-CN" sz="1600" dirty="0" smtClean="0"/>
              <a:t>com</a:t>
            </a:r>
            <a:r>
              <a:rPr lang="zh-CN" altLang="en-US" sz="1600" dirty="0" smtClean="0"/>
              <a:t>结构下新建文件夹、创建连接文件、修改</a:t>
            </a:r>
            <a:r>
              <a:rPr lang="en-US" altLang="zh-CN" sz="1600" dirty="0" smtClean="0"/>
              <a:t>res</a:t>
            </a:r>
            <a:r>
              <a:rPr lang="zh-CN" altLang="en-US" sz="1600" dirty="0" smtClean="0"/>
              <a:t>目录下的</a:t>
            </a:r>
            <a:r>
              <a:rPr lang="en-US" altLang="zh-CN" sz="1600" dirty="0" err="1" smtClean="0"/>
              <a:t>config.xml</a:t>
            </a:r>
            <a:r>
              <a:rPr lang="zh-CN" altLang="en-US" sz="1600" dirty="0" smtClean="0"/>
              <a:t>文件。</a:t>
            </a:r>
            <a:endParaRPr lang="en-US" altLang="zh-CN" sz="1600" dirty="0" smtClean="0"/>
          </a:p>
          <a:p>
            <a:pPr lvl="0" eaLnBrk="1" hangingPunct="1"/>
            <a:endParaRPr lang="en-US" altLang="zh-CN" sz="1600" dirty="0" smtClean="0"/>
          </a:p>
          <a:p>
            <a:pPr lvl="0" eaLnBrk="1" hangingPunct="1"/>
            <a:r>
              <a:rPr lang="en-US" altLang="zh-CN" sz="1600" dirty="0" smtClean="0"/>
              <a:t>2.</a:t>
            </a:r>
            <a:r>
              <a:rPr lang="zh-CN" altLang="en-US" sz="1600" dirty="0" smtClean="0"/>
              <a:t>在</a:t>
            </a:r>
            <a:r>
              <a:rPr lang="en-US" altLang="zh-CN" sz="1600" dirty="0" err="1" smtClean="0"/>
              <a:t>js</a:t>
            </a:r>
            <a:r>
              <a:rPr lang="zh-CN" altLang="en-US" sz="1600" dirty="0" smtClean="0"/>
              <a:t>中调用，即通过最初介绍的入口方法来调用。（调用肯定是在最初设计的两个修改的地方进行调用，如图）</a:t>
            </a:r>
            <a:endParaRPr lang="en-US" altLang="zh-CN" sz="1200" dirty="0" smtClean="0"/>
          </a:p>
        </p:txBody>
      </p:sp>
      <p:pic>
        <p:nvPicPr>
          <p:cNvPr id="21505" name="Picture 1" descr="C:\Users\Administrator\AppData\Roaming\Tencent\Users\1572996447\QQ\WinTemp\RichOle\3E3[]KTPKU(Q)G`IGBPMTNN.png"/>
          <p:cNvPicPr>
            <a:picLocks noChangeAspect="1" noChangeArrowheads="1"/>
          </p:cNvPicPr>
          <p:nvPr/>
        </p:nvPicPr>
        <p:blipFill>
          <a:blip r:embed="rId4" cstate="print"/>
          <a:srcRect/>
          <a:stretch>
            <a:fillRect/>
          </a:stretch>
        </p:blipFill>
        <p:spPr bwMode="auto">
          <a:xfrm>
            <a:off x="260160" y="3210067"/>
            <a:ext cx="11763517" cy="32385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433317"/>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57734" y="2039250"/>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1160055"/>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3.3</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468521" y="1484220"/>
            <a:ext cx="1532792" cy="400110"/>
          </a:xfrm>
          <a:prstGeom prst="rect">
            <a:avLst/>
          </a:prstGeom>
          <a:noFill/>
          <a:ln w="9525">
            <a:noFill/>
          </a:ln>
        </p:spPr>
        <p:txBody>
          <a:bodyPr wrap="none">
            <a:spAutoFit/>
          </a:bodyPr>
          <a:lstStyle/>
          <a:p>
            <a:pPr lvl="0" eaLnBrk="1" hangingPunct="1"/>
            <a:r>
              <a:rPr lang="zh-CN" altLang="en-US" sz="2000" b="1" dirty="0" smtClean="0"/>
              <a:t>创建</a:t>
            </a:r>
            <a:r>
              <a:rPr lang="en-US" altLang="zh-CN" sz="2000" b="1" dirty="0" smtClean="0"/>
              <a:t>activity</a:t>
            </a:r>
          </a:p>
        </p:txBody>
      </p:sp>
      <p:pic>
        <p:nvPicPr>
          <p:cNvPr id="23553" name="Picture 1" descr="C:\Users\Administrator\AppData\Roaming\Tencent\Users\1572996447\QQ\WinTemp\RichOle\KK@~6XQQ5BYV164V6V`E$[C.png"/>
          <p:cNvPicPr>
            <a:picLocks noChangeAspect="1" noChangeArrowheads="1"/>
          </p:cNvPicPr>
          <p:nvPr/>
        </p:nvPicPr>
        <p:blipFill>
          <a:blip r:embed="rId4" cstate="print"/>
          <a:srcRect/>
          <a:stretch>
            <a:fillRect/>
          </a:stretch>
        </p:blipFill>
        <p:spPr bwMode="auto">
          <a:xfrm>
            <a:off x="1364775" y="3152633"/>
            <a:ext cx="9791700" cy="306705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30439" y="1561578"/>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805213"/>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3.3</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564055" y="719945"/>
            <a:ext cx="1532792" cy="400110"/>
          </a:xfrm>
          <a:prstGeom prst="rect">
            <a:avLst/>
          </a:prstGeom>
          <a:noFill/>
          <a:ln w="9525">
            <a:noFill/>
          </a:ln>
        </p:spPr>
        <p:txBody>
          <a:bodyPr wrap="none">
            <a:spAutoFit/>
          </a:bodyPr>
          <a:lstStyle/>
          <a:p>
            <a:pPr lvl="0" eaLnBrk="1" hangingPunct="1"/>
            <a:r>
              <a:rPr lang="zh-CN" altLang="en-US" sz="2000" b="1" dirty="0" smtClean="0"/>
              <a:t>创建</a:t>
            </a:r>
            <a:r>
              <a:rPr lang="en-US" altLang="zh-CN" sz="2000" b="1" dirty="0" smtClean="0"/>
              <a:t>activity</a:t>
            </a:r>
          </a:p>
        </p:txBody>
      </p:sp>
      <p:pic>
        <p:nvPicPr>
          <p:cNvPr id="24577" name="Picture 1" descr="C:\Users\Administrator\AppData\Roaming\Tencent\Users\1572996447\QQ\WinTemp\RichOle\XA{@X`78P9B@0PHT``O0C23.png"/>
          <p:cNvPicPr>
            <a:picLocks noChangeAspect="1" noChangeArrowheads="1"/>
          </p:cNvPicPr>
          <p:nvPr/>
        </p:nvPicPr>
        <p:blipFill>
          <a:blip r:embed="rId4" cstate="print"/>
          <a:srcRect/>
          <a:stretch>
            <a:fillRect/>
          </a:stretch>
        </p:blipFill>
        <p:spPr bwMode="auto">
          <a:xfrm>
            <a:off x="250209" y="1705971"/>
            <a:ext cx="11778018" cy="4558352"/>
          </a:xfrm>
          <a:prstGeom prst="rect">
            <a:avLst/>
          </a:prstGeom>
          <a:noFill/>
        </p:spPr>
      </p:pic>
      <p:sp>
        <p:nvSpPr>
          <p:cNvPr id="9" name="文本框 7"/>
          <p:cNvSpPr txBox="1"/>
          <p:nvPr/>
        </p:nvSpPr>
        <p:spPr>
          <a:xfrm>
            <a:off x="3618646" y="1153977"/>
            <a:ext cx="7313209" cy="584775"/>
          </a:xfrm>
          <a:prstGeom prst="rect">
            <a:avLst/>
          </a:prstGeom>
          <a:noFill/>
          <a:ln w="9525">
            <a:noFill/>
          </a:ln>
        </p:spPr>
        <p:txBody>
          <a:bodyPr wrap="square">
            <a:spAutoFit/>
          </a:bodyPr>
          <a:lstStyle/>
          <a:p>
            <a:pPr lvl="0" eaLnBrk="1" hangingPunct="1"/>
            <a:r>
              <a:rPr lang="en-US" altLang="zh-CN" sz="1600" dirty="0" smtClean="0"/>
              <a:t>1.</a:t>
            </a:r>
            <a:r>
              <a:rPr lang="zh-CN" altLang="en-US" sz="1600" dirty="0" smtClean="0"/>
              <a:t>创建并编写完成后，连接手机或者</a:t>
            </a:r>
            <a:r>
              <a:rPr lang="en-US" altLang="zh-CN" sz="1600" dirty="0" smtClean="0"/>
              <a:t>Android</a:t>
            </a:r>
            <a:r>
              <a:rPr lang="zh-CN" altLang="en-US" sz="1600" dirty="0" smtClean="0"/>
              <a:t>模拟器运行即可查看效果。如果成功，则可以进行封装了！</a:t>
            </a:r>
            <a:endParaRPr lang="en-US" altLang="zh-CN" sz="12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30439" y="1561578"/>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805213"/>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3.4</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564055" y="719945"/>
            <a:ext cx="5001690" cy="400110"/>
          </a:xfrm>
          <a:prstGeom prst="rect">
            <a:avLst/>
          </a:prstGeom>
          <a:noFill/>
          <a:ln w="9525">
            <a:noFill/>
          </a:ln>
        </p:spPr>
        <p:txBody>
          <a:bodyPr wrap="none">
            <a:spAutoFit/>
          </a:bodyPr>
          <a:lstStyle/>
          <a:p>
            <a:pPr lvl="0" eaLnBrk="1" hangingPunct="1"/>
            <a:r>
              <a:rPr lang="zh-CN" altLang="en-US" sz="2000" b="1" dirty="0" smtClean="0"/>
              <a:t>封装插件之前：了解</a:t>
            </a:r>
            <a:r>
              <a:rPr lang="en-US" altLang="zh-CN" sz="2000" b="1" dirty="0" err="1" smtClean="0"/>
              <a:t>plugin.xml</a:t>
            </a:r>
            <a:r>
              <a:rPr lang="zh-CN" altLang="en-US" sz="2000" b="1" dirty="0" smtClean="0"/>
              <a:t>文件。</a:t>
            </a:r>
            <a:r>
              <a:rPr lang="zh-CN" altLang="en-US" sz="2000" b="1" dirty="0" smtClean="0">
                <a:solidFill>
                  <a:srgbClr val="FF0000"/>
                </a:solidFill>
              </a:rPr>
              <a:t>重点</a:t>
            </a:r>
            <a:endParaRPr lang="en-US" altLang="zh-CN" sz="2000" b="1" dirty="0" smtClean="0">
              <a:solidFill>
                <a:srgbClr val="FF0000"/>
              </a:solidFill>
            </a:endParaRPr>
          </a:p>
        </p:txBody>
      </p:sp>
      <p:sp>
        <p:nvSpPr>
          <p:cNvPr id="9" name="文本框 7"/>
          <p:cNvSpPr txBox="1"/>
          <p:nvPr/>
        </p:nvSpPr>
        <p:spPr>
          <a:xfrm>
            <a:off x="3618646" y="1153977"/>
            <a:ext cx="7313209" cy="1077218"/>
          </a:xfrm>
          <a:prstGeom prst="rect">
            <a:avLst/>
          </a:prstGeom>
          <a:noFill/>
          <a:ln w="9525">
            <a:noFill/>
          </a:ln>
        </p:spPr>
        <p:txBody>
          <a:bodyPr wrap="square">
            <a:spAutoFit/>
          </a:bodyPr>
          <a:lstStyle/>
          <a:p>
            <a:pPr lvl="0" eaLnBrk="1" hangingPunct="1"/>
            <a:r>
              <a:rPr lang="en-US" altLang="zh-CN" sz="1600" dirty="0" smtClean="0"/>
              <a:t>1.</a:t>
            </a:r>
            <a:r>
              <a:rPr lang="zh-CN" altLang="en-US" sz="1600" dirty="0" smtClean="0"/>
              <a:t>创建并编写完成后，连接手机或者</a:t>
            </a:r>
            <a:r>
              <a:rPr lang="en-US" altLang="zh-CN" sz="1600" dirty="0" smtClean="0"/>
              <a:t>Android</a:t>
            </a:r>
            <a:r>
              <a:rPr lang="zh-CN" altLang="en-US" sz="1600" dirty="0" smtClean="0"/>
              <a:t>模拟器运行即可查看效果。如果成功，则可以进行封装了！封装的重点就在</a:t>
            </a:r>
            <a:r>
              <a:rPr lang="en-US" altLang="zh-CN" sz="1600" dirty="0" err="1" smtClean="0"/>
              <a:t>plugin.xml</a:t>
            </a:r>
            <a:r>
              <a:rPr lang="zh-CN" altLang="en-US" sz="1600" dirty="0" smtClean="0"/>
              <a:t>文件中</a:t>
            </a:r>
            <a:r>
              <a:rPr lang="zh-CN" altLang="en-US" sz="1600" dirty="0" smtClean="0"/>
              <a:t>。</a:t>
            </a:r>
            <a:endParaRPr lang="en-US" altLang="zh-CN" sz="1600" dirty="0" smtClean="0"/>
          </a:p>
          <a:p>
            <a:pPr lvl="0" eaLnBrk="1" hangingPunct="1"/>
            <a:endParaRPr lang="en-US" altLang="zh-CN" sz="1600" dirty="0" smtClean="0"/>
          </a:p>
          <a:p>
            <a:pPr lvl="0" eaLnBrk="1" hangingPunct="1"/>
            <a:r>
              <a:rPr lang="zh-CN" altLang="en-US" sz="1600" dirty="0" smtClean="0">
                <a:solidFill>
                  <a:srgbClr val="FF0000"/>
                </a:solidFill>
              </a:rPr>
              <a:t>官方文档：</a:t>
            </a:r>
            <a:r>
              <a:rPr lang="en-US" altLang="zh-CN" sz="1600" dirty="0" smtClean="0">
                <a:solidFill>
                  <a:srgbClr val="FF0000"/>
                </a:solidFill>
              </a:rPr>
              <a:t>http://cordova.apache.org/docs/en/latest/plugin_ref/spec.html</a:t>
            </a:r>
            <a:endParaRPr lang="en-US" altLang="zh-CN" sz="1200" dirty="0" smtClean="0">
              <a:solidFill>
                <a:srgbClr val="FF0000"/>
              </a:solidFill>
            </a:endParaRPr>
          </a:p>
        </p:txBody>
      </p:sp>
      <p:pic>
        <p:nvPicPr>
          <p:cNvPr id="28673" name="Picture 1" descr="C:\Users\Administrator\AppData\Roaming\Tencent\Users\1572996447\QQ\WinTemp\RichOle\S(K{]]V@)P]V7FLYBW}SZVI.png"/>
          <p:cNvPicPr>
            <a:picLocks noChangeAspect="1" noChangeArrowheads="1"/>
          </p:cNvPicPr>
          <p:nvPr/>
        </p:nvPicPr>
        <p:blipFill>
          <a:blip r:embed="rId4" cstate="print"/>
          <a:srcRect/>
          <a:stretch>
            <a:fillRect/>
          </a:stretch>
        </p:blipFill>
        <p:spPr bwMode="auto">
          <a:xfrm>
            <a:off x="982640" y="2524837"/>
            <a:ext cx="9382125" cy="1362075"/>
          </a:xfrm>
          <a:prstGeom prst="rect">
            <a:avLst/>
          </a:prstGeom>
          <a:noFill/>
        </p:spPr>
      </p:pic>
      <p:sp>
        <p:nvSpPr>
          <p:cNvPr id="10" name="文本框 7"/>
          <p:cNvSpPr txBox="1"/>
          <p:nvPr/>
        </p:nvSpPr>
        <p:spPr>
          <a:xfrm>
            <a:off x="1039219" y="4060950"/>
            <a:ext cx="9960877" cy="1815882"/>
          </a:xfrm>
          <a:prstGeom prst="rect">
            <a:avLst/>
          </a:prstGeom>
          <a:noFill/>
          <a:ln w="9525">
            <a:noFill/>
          </a:ln>
        </p:spPr>
        <p:txBody>
          <a:bodyPr wrap="square">
            <a:spAutoFit/>
          </a:bodyPr>
          <a:lstStyle/>
          <a:p>
            <a:pPr lvl="0" eaLnBrk="1" hangingPunct="1"/>
            <a:r>
              <a:rPr lang="en-US" altLang="zh-CN" sz="1600" dirty="0" smtClean="0"/>
              <a:t>        </a:t>
            </a:r>
            <a:r>
              <a:rPr lang="zh-CN" altLang="en-US" sz="1600" dirty="0" smtClean="0"/>
              <a:t>仔细看可以发现上面的内容跟创建插件时自己定义的内容都在里面，</a:t>
            </a:r>
            <a:r>
              <a:rPr lang="en-US" altLang="zh-CN" sz="1600" dirty="0" smtClean="0"/>
              <a:t>id</a:t>
            </a:r>
            <a:r>
              <a:rPr lang="zh-CN" altLang="en-US" sz="1600" dirty="0" smtClean="0"/>
              <a:t>，版本等。这默认生成的完全可以忽略，知道调用插件的前缀就好了。</a:t>
            </a:r>
            <a:endParaRPr lang="en-US" altLang="zh-CN" sz="1600" dirty="0" smtClean="0"/>
          </a:p>
          <a:p>
            <a:pPr lvl="0" eaLnBrk="1" hangingPunct="1"/>
            <a:r>
              <a:rPr lang="en-US" altLang="zh-CN" sz="1600" dirty="0" smtClean="0"/>
              <a:t>        </a:t>
            </a:r>
            <a:r>
              <a:rPr lang="zh-CN" altLang="en-US" sz="1600" dirty="0" smtClean="0"/>
              <a:t>虽然这块是重点，但是其实很简单；只要在记住</a:t>
            </a:r>
            <a:r>
              <a:rPr lang="en-US" altLang="zh-CN" sz="1600" dirty="0" smtClean="0"/>
              <a:t>3</a:t>
            </a:r>
            <a:r>
              <a:rPr lang="zh-CN" altLang="en-US" sz="1600" dirty="0" smtClean="0"/>
              <a:t>个标签</a:t>
            </a:r>
            <a:r>
              <a:rPr lang="en-US" altLang="zh-CN" sz="1600" dirty="0" smtClean="0"/>
              <a:t>5</a:t>
            </a:r>
            <a:r>
              <a:rPr lang="zh-CN" altLang="en-US" sz="1600" dirty="0" smtClean="0"/>
              <a:t>个属性就可以了。</a:t>
            </a:r>
            <a:endParaRPr lang="en-US" altLang="zh-CN" sz="1600" dirty="0" smtClean="0"/>
          </a:p>
          <a:p>
            <a:pPr lvl="0" eaLnBrk="1" hangingPunct="1"/>
            <a:endParaRPr lang="en-US" altLang="zh-CN" sz="1600" dirty="0" smtClean="0"/>
          </a:p>
          <a:p>
            <a:pPr lvl="0" eaLnBrk="1" hangingPunct="1"/>
            <a:r>
              <a:rPr lang="en-US" altLang="zh-CN" sz="1600" dirty="0" smtClean="0"/>
              <a:t>        </a:t>
            </a:r>
            <a:r>
              <a:rPr lang="zh-CN" altLang="en-US" sz="1600" dirty="0" smtClean="0"/>
              <a:t>三个标签：</a:t>
            </a:r>
            <a:r>
              <a:rPr lang="en-US" altLang="zh-CN" sz="1600" dirty="0" smtClean="0"/>
              <a:t>platform </a:t>
            </a:r>
            <a:r>
              <a:rPr lang="zh-CN" altLang="en-US" sz="1600" dirty="0" smtClean="0"/>
              <a:t>带有一个 </a:t>
            </a:r>
            <a:r>
              <a:rPr lang="en-US" altLang="zh-CN" sz="1600" dirty="0" smtClean="0"/>
              <a:t>name</a:t>
            </a:r>
            <a:r>
              <a:rPr lang="zh-CN" altLang="en-US" sz="1600" dirty="0" smtClean="0"/>
              <a:t>属性</a:t>
            </a:r>
            <a:endParaRPr lang="en-US" altLang="zh-CN" sz="1600" dirty="0" smtClean="0"/>
          </a:p>
          <a:p>
            <a:pPr lvl="0" eaLnBrk="1" hangingPunct="1"/>
            <a:r>
              <a:rPr lang="en-US" altLang="zh-CN" sz="1600" dirty="0" smtClean="0"/>
              <a:t>	          source-file  </a:t>
            </a:r>
            <a:r>
              <a:rPr lang="zh-CN" altLang="en-US" sz="1600" dirty="0" smtClean="0"/>
              <a:t>带有 </a:t>
            </a:r>
            <a:r>
              <a:rPr lang="en-US" altLang="zh-CN" sz="1600" dirty="0" err="1" smtClean="0"/>
              <a:t>src</a:t>
            </a:r>
            <a:r>
              <a:rPr lang="en-US" altLang="zh-CN" sz="1600" dirty="0" smtClean="0"/>
              <a:t> </a:t>
            </a:r>
            <a:r>
              <a:rPr lang="zh-CN" altLang="en-US" sz="1600" dirty="0" smtClean="0"/>
              <a:t>和 </a:t>
            </a:r>
            <a:r>
              <a:rPr lang="en-US" altLang="zh-CN" sz="1600" dirty="0" smtClean="0"/>
              <a:t>target-dir</a:t>
            </a:r>
            <a:r>
              <a:rPr lang="zh-CN" altLang="en-US" sz="1600" dirty="0" smtClean="0"/>
              <a:t>两个属性</a:t>
            </a:r>
            <a:endParaRPr lang="en-US" altLang="zh-CN" sz="1600" dirty="0" smtClean="0"/>
          </a:p>
          <a:p>
            <a:pPr lvl="0" eaLnBrk="1" hangingPunct="1"/>
            <a:r>
              <a:rPr lang="en-US" altLang="zh-CN" sz="1600" dirty="0" smtClean="0"/>
              <a:t>       	          </a:t>
            </a:r>
            <a:r>
              <a:rPr lang="en-US" altLang="zh-CN" sz="1600" dirty="0" err="1" smtClean="0"/>
              <a:t>config</a:t>
            </a:r>
            <a:r>
              <a:rPr lang="en-US" altLang="zh-CN" sz="1600" dirty="0" smtClean="0"/>
              <a:t>-file  </a:t>
            </a:r>
            <a:r>
              <a:rPr lang="zh-CN" altLang="en-US" sz="1600" dirty="0" smtClean="0"/>
              <a:t>带有</a:t>
            </a:r>
            <a:r>
              <a:rPr lang="en-US" altLang="zh-CN" sz="1600" dirty="0" smtClean="0"/>
              <a:t>parent </a:t>
            </a:r>
            <a:r>
              <a:rPr lang="zh-CN" altLang="en-US" sz="1600" dirty="0" smtClean="0"/>
              <a:t>和 </a:t>
            </a:r>
            <a:r>
              <a:rPr lang="en-US" altLang="zh-CN" sz="1600" dirty="0" smtClean="0"/>
              <a:t>target</a:t>
            </a:r>
            <a:r>
              <a:rPr lang="zh-CN" altLang="en-US" sz="1600" dirty="0" smtClean="0"/>
              <a:t>两个属性</a:t>
            </a:r>
            <a:endParaRPr lang="en-US" altLang="zh-CN" sz="12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30439" y="1561578"/>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805213"/>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3.4</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564055" y="719945"/>
            <a:ext cx="3017173" cy="400110"/>
          </a:xfrm>
          <a:prstGeom prst="rect">
            <a:avLst/>
          </a:prstGeom>
          <a:noFill/>
          <a:ln w="9525">
            <a:noFill/>
          </a:ln>
        </p:spPr>
        <p:txBody>
          <a:bodyPr wrap="none">
            <a:spAutoFit/>
          </a:bodyPr>
          <a:lstStyle/>
          <a:p>
            <a:pPr lvl="0" eaLnBrk="1" hangingPunct="1"/>
            <a:r>
              <a:rPr lang="en-US" altLang="zh-CN" sz="2000" b="1" dirty="0" err="1" smtClean="0"/>
              <a:t>Plugin.xml</a:t>
            </a:r>
            <a:r>
              <a:rPr lang="en-US" altLang="zh-CN" sz="2000" b="1" dirty="0" smtClean="0"/>
              <a:t> </a:t>
            </a:r>
            <a:r>
              <a:rPr lang="zh-CN" altLang="en-US" sz="2000" b="1" dirty="0" smtClean="0"/>
              <a:t>文件标签介绍</a:t>
            </a:r>
            <a:endParaRPr lang="en-US" altLang="zh-CN" sz="2000" b="1" dirty="0" smtClean="0"/>
          </a:p>
        </p:txBody>
      </p:sp>
      <p:sp>
        <p:nvSpPr>
          <p:cNvPr id="9" name="文本框 7"/>
          <p:cNvSpPr txBox="1"/>
          <p:nvPr/>
        </p:nvSpPr>
        <p:spPr>
          <a:xfrm>
            <a:off x="3618646" y="1153977"/>
            <a:ext cx="7313209" cy="7571303"/>
          </a:xfrm>
          <a:prstGeom prst="rect">
            <a:avLst/>
          </a:prstGeom>
          <a:noFill/>
          <a:ln w="9525">
            <a:noFill/>
          </a:ln>
        </p:spPr>
        <p:txBody>
          <a:bodyPr wrap="square">
            <a:spAutoFit/>
          </a:bodyPr>
          <a:lstStyle/>
          <a:p>
            <a:pPr lvl="0" eaLnBrk="1" hangingPunct="1"/>
            <a:r>
              <a:rPr lang="en-US" altLang="zh-CN" dirty="0" smtClean="0"/>
              <a:t>&lt;platform name=“android”&gt;</a:t>
            </a:r>
          </a:p>
          <a:p>
            <a:pPr lvl="0" eaLnBrk="1" hangingPunct="1"/>
            <a:r>
              <a:rPr lang="en-US" altLang="zh-CN" dirty="0" smtClean="0"/>
              <a:t>    </a:t>
            </a:r>
          </a:p>
          <a:p>
            <a:pPr lvl="0" eaLnBrk="1" hangingPunct="1"/>
            <a:r>
              <a:rPr lang="en-US" altLang="zh-CN" dirty="0" smtClean="0"/>
              <a:t>    &lt;source-file </a:t>
            </a:r>
            <a:r>
              <a:rPr lang="en-US" altLang="zh-CN" dirty="0" err="1" smtClean="0"/>
              <a:t>src</a:t>
            </a:r>
            <a:r>
              <a:rPr lang="en-US" altLang="zh-CN" dirty="0" smtClean="0"/>
              <a:t>=“</a:t>
            </a:r>
            <a:r>
              <a:rPr lang="en-US" altLang="zh-CN" dirty="0" err="1" smtClean="0"/>
              <a:t>src/android/xxxxx.java</a:t>
            </a:r>
            <a:r>
              <a:rPr lang="en-US" altLang="zh-CN" dirty="0" smtClean="0"/>
              <a:t>” target-dir=“</a:t>
            </a:r>
            <a:r>
              <a:rPr lang="en-US" altLang="zh-CN" dirty="0" err="1" smtClean="0"/>
              <a:t>src/com/xxxx</a:t>
            </a:r>
            <a:r>
              <a:rPr lang="en-US" altLang="zh-CN" dirty="0" smtClean="0"/>
              <a:t>”&gt;</a:t>
            </a:r>
          </a:p>
          <a:p>
            <a:pPr lvl="0" eaLnBrk="1" hangingPunct="1"/>
            <a:r>
              <a:rPr lang="en-US" altLang="zh-CN" dirty="0" smtClean="0"/>
              <a:t>    &lt;/</a:t>
            </a:r>
            <a:r>
              <a:rPr lang="en-US" altLang="zh-CN" dirty="0" err="1" smtClean="0"/>
              <a:t>souce</a:t>
            </a:r>
            <a:r>
              <a:rPr lang="en-US" altLang="zh-CN" dirty="0" smtClean="0"/>
              <a:t>-file&gt;</a:t>
            </a:r>
          </a:p>
          <a:p>
            <a:pPr lvl="0" eaLnBrk="1" hangingPunct="1"/>
            <a:endParaRPr lang="en-US" altLang="zh-CN" dirty="0" smtClean="0"/>
          </a:p>
          <a:p>
            <a:pPr lvl="0" eaLnBrk="1" hangingPunct="1"/>
            <a:r>
              <a:rPr lang="en-US" altLang="zh-CN" dirty="0" smtClean="0"/>
              <a:t>   </a:t>
            </a:r>
            <a:r>
              <a:rPr lang="zh-CN" altLang="en-US" dirty="0" smtClean="0"/>
              <a:t>说明：</a:t>
            </a:r>
            <a:r>
              <a:rPr lang="en-US" altLang="zh-CN" dirty="0" smtClean="0"/>
              <a:t>platform </a:t>
            </a:r>
            <a:r>
              <a:rPr lang="zh-CN" altLang="en-US" dirty="0" smtClean="0"/>
              <a:t>平台，</a:t>
            </a:r>
            <a:r>
              <a:rPr lang="en-US" altLang="zh-CN" dirty="0" smtClean="0"/>
              <a:t>name</a:t>
            </a:r>
            <a:r>
              <a:rPr lang="zh-CN" altLang="en-US" dirty="0" smtClean="0"/>
              <a:t>属性指明平台类型</a:t>
            </a:r>
            <a:endParaRPr lang="en-US" altLang="zh-CN" dirty="0" smtClean="0"/>
          </a:p>
          <a:p>
            <a:pPr lvl="0" eaLnBrk="1" hangingPunct="1"/>
            <a:r>
              <a:rPr lang="en-US" altLang="zh-CN" dirty="0" smtClean="0"/>
              <a:t>     </a:t>
            </a:r>
          </a:p>
          <a:p>
            <a:pPr lvl="0" eaLnBrk="1" hangingPunct="1"/>
            <a:r>
              <a:rPr lang="en-US" altLang="zh-CN" dirty="0" smtClean="0"/>
              <a:t>              source-file</a:t>
            </a:r>
            <a:r>
              <a:rPr lang="zh-CN" altLang="en-US" dirty="0" smtClean="0"/>
              <a:t> 资源文件（所有的</a:t>
            </a:r>
            <a:r>
              <a:rPr lang="en-US" altLang="zh-CN" dirty="0" smtClean="0"/>
              <a:t>java</a:t>
            </a:r>
            <a:r>
              <a:rPr lang="zh-CN" altLang="en-US" dirty="0" smtClean="0"/>
              <a:t>文件，</a:t>
            </a:r>
            <a:r>
              <a:rPr lang="en-US" altLang="zh-CN" dirty="0" smtClean="0"/>
              <a:t>xml</a:t>
            </a:r>
            <a:r>
              <a:rPr lang="zh-CN" altLang="en-US" dirty="0" smtClean="0"/>
              <a:t>布局文件依赖库等）</a:t>
            </a:r>
            <a:endParaRPr lang="en-US" altLang="zh-CN" dirty="0" smtClean="0"/>
          </a:p>
          <a:p>
            <a:pPr lvl="0" eaLnBrk="1" hangingPunct="1"/>
            <a:r>
              <a:rPr lang="en-US" altLang="zh-CN" dirty="0" smtClean="0"/>
              <a:t>              </a:t>
            </a:r>
            <a:r>
              <a:rPr lang="en-US" altLang="zh-CN" dirty="0" err="1" smtClean="0"/>
              <a:t>src</a:t>
            </a:r>
            <a:r>
              <a:rPr lang="en-US" altLang="zh-CN" dirty="0" smtClean="0"/>
              <a:t> </a:t>
            </a:r>
            <a:r>
              <a:rPr lang="zh-CN" altLang="en-US" dirty="0" smtClean="0"/>
              <a:t>属性指明该资源文件在插件中的路径，</a:t>
            </a:r>
            <a:endParaRPr lang="en-US" altLang="zh-CN" dirty="0" smtClean="0"/>
          </a:p>
          <a:p>
            <a:pPr lvl="0" eaLnBrk="1" hangingPunct="1"/>
            <a:r>
              <a:rPr lang="en-US" altLang="zh-CN" dirty="0" smtClean="0"/>
              <a:t>              target-dir </a:t>
            </a:r>
            <a:r>
              <a:rPr lang="zh-CN" altLang="en-US" dirty="0" smtClean="0"/>
              <a:t>属性生成目标路径，即把插件</a:t>
            </a:r>
            <a:r>
              <a:rPr lang="en-US" altLang="zh-CN" dirty="0" err="1" smtClean="0"/>
              <a:t>src</a:t>
            </a:r>
            <a:r>
              <a:rPr lang="zh-CN" altLang="en-US" dirty="0" smtClean="0"/>
              <a:t>对应的目录下的文件拷贝到</a:t>
            </a:r>
            <a:r>
              <a:rPr lang="en-US" altLang="zh-CN" dirty="0" smtClean="0"/>
              <a:t>android</a:t>
            </a:r>
            <a:r>
              <a:rPr lang="zh-CN" altLang="en-US" dirty="0" smtClean="0"/>
              <a:t>平台下的</a:t>
            </a:r>
            <a:r>
              <a:rPr lang="en-US" altLang="zh-CN" dirty="0" err="1" smtClean="0"/>
              <a:t>src</a:t>
            </a:r>
            <a:r>
              <a:rPr lang="en-US" altLang="zh-CN" dirty="0" smtClean="0"/>
              <a:t>/com/</a:t>
            </a:r>
            <a:r>
              <a:rPr lang="zh-CN" altLang="en-US" dirty="0" smtClean="0"/>
              <a:t>目录下，</a:t>
            </a:r>
            <a:r>
              <a:rPr lang="en-US" altLang="zh-CN" dirty="0" smtClean="0"/>
              <a:t>xxx</a:t>
            </a:r>
            <a:r>
              <a:rPr lang="zh-CN" altLang="en-US" dirty="0" smtClean="0"/>
              <a:t>代表要生成文件夹名字</a:t>
            </a:r>
            <a:endParaRPr lang="en-US" altLang="zh-CN" dirty="0" smtClean="0"/>
          </a:p>
          <a:p>
            <a:pPr lvl="0" eaLnBrk="1" hangingPunct="1"/>
            <a:endParaRPr lang="en-US" altLang="zh-CN" dirty="0" smtClean="0"/>
          </a:p>
          <a:p>
            <a:pPr lvl="0" eaLnBrk="1" hangingPunct="1"/>
            <a:r>
              <a:rPr lang="en-US" altLang="zh-CN" dirty="0" smtClean="0"/>
              <a:t>    &lt;</a:t>
            </a:r>
            <a:r>
              <a:rPr lang="en-US" altLang="zh-CN" dirty="0" err="1" smtClean="0"/>
              <a:t>config</a:t>
            </a:r>
            <a:r>
              <a:rPr lang="en-US" altLang="zh-CN" dirty="0" smtClean="0"/>
              <a:t>-file parent=“/*”  target=“res/xml/</a:t>
            </a:r>
            <a:r>
              <a:rPr lang="en-US" altLang="zh-CN" dirty="0" err="1" smtClean="0"/>
              <a:t>config.xml</a:t>
            </a:r>
            <a:r>
              <a:rPr lang="en-US" altLang="zh-CN" dirty="0" smtClean="0"/>
              <a:t>”&gt;</a:t>
            </a:r>
          </a:p>
          <a:p>
            <a:pPr lvl="0" eaLnBrk="1" hangingPunct="1"/>
            <a:r>
              <a:rPr lang="en-US" altLang="zh-CN" dirty="0" smtClean="0"/>
              <a:t>	</a:t>
            </a:r>
            <a:r>
              <a:rPr lang="en-US" altLang="zh-CN" dirty="0" err="1" smtClean="0"/>
              <a:t>config</a:t>
            </a:r>
            <a:r>
              <a:rPr lang="en-US" altLang="zh-CN" dirty="0" smtClean="0"/>
              <a:t>-file </a:t>
            </a:r>
            <a:r>
              <a:rPr lang="zh-CN" altLang="en-US" dirty="0" smtClean="0"/>
              <a:t>配置文件要拷贝的内容。</a:t>
            </a:r>
            <a:endParaRPr lang="en-US" altLang="zh-CN" dirty="0" smtClean="0"/>
          </a:p>
          <a:p>
            <a:pPr lvl="0" eaLnBrk="1" hangingPunct="1"/>
            <a:r>
              <a:rPr lang="en-US" altLang="zh-CN" dirty="0" smtClean="0"/>
              <a:t>       </a:t>
            </a:r>
            <a:r>
              <a:rPr lang="zh-CN" altLang="en-US" dirty="0" smtClean="0"/>
              <a:t>这个标签内的内容会完整的拷贝到</a:t>
            </a:r>
            <a:r>
              <a:rPr lang="en-US" altLang="zh-CN" dirty="0" smtClean="0"/>
              <a:t>target</a:t>
            </a:r>
            <a:r>
              <a:rPr lang="zh-CN" altLang="en-US" dirty="0" smtClean="0"/>
              <a:t>路径对应下的文件中 </a:t>
            </a:r>
            <a:r>
              <a:rPr lang="en-US" altLang="zh-CN" dirty="0" smtClean="0"/>
              <a:t>parent</a:t>
            </a:r>
            <a:r>
              <a:rPr lang="zh-CN" altLang="en-US" dirty="0" smtClean="0"/>
              <a:t>对应的一级二级。。。标签中。比如该</a:t>
            </a:r>
            <a:r>
              <a:rPr lang="en-US" altLang="zh-CN" dirty="0" smtClean="0"/>
              <a:t>parent</a:t>
            </a:r>
            <a:r>
              <a:rPr lang="zh-CN" altLang="en-US" dirty="0" smtClean="0"/>
              <a:t>值，就是将该标签中包裹的内容</a:t>
            </a:r>
            <a:r>
              <a:rPr lang="en-US" altLang="zh-CN" dirty="0" smtClean="0"/>
              <a:t> </a:t>
            </a:r>
            <a:r>
              <a:rPr lang="zh-CN" altLang="en-US" dirty="0" smtClean="0"/>
              <a:t>拷贝到</a:t>
            </a:r>
            <a:r>
              <a:rPr lang="en-US" altLang="zh-CN" dirty="0" err="1" smtClean="0"/>
              <a:t>config.xml</a:t>
            </a:r>
            <a:r>
              <a:rPr lang="zh-CN" altLang="en-US" dirty="0" smtClean="0"/>
              <a:t>文件中的底一级标签中，</a:t>
            </a:r>
            <a:endParaRPr lang="en-US" altLang="zh-CN" dirty="0" smtClean="0"/>
          </a:p>
          <a:p>
            <a:pPr lvl="0" eaLnBrk="1" hangingPunct="1"/>
            <a:r>
              <a:rPr lang="en-US" altLang="zh-CN" dirty="0" smtClean="0"/>
              <a:t>   &lt;/</a:t>
            </a:r>
            <a:r>
              <a:rPr lang="en-US" altLang="zh-CN" dirty="0" err="1" smtClean="0"/>
              <a:t>config</a:t>
            </a:r>
            <a:r>
              <a:rPr lang="en-US" altLang="zh-CN" dirty="0" smtClean="0"/>
              <a:t>-file&gt;</a:t>
            </a:r>
          </a:p>
          <a:p>
            <a:pPr lvl="0" eaLnBrk="1" hangingPunct="1"/>
            <a:r>
              <a:rPr lang="en-US" altLang="zh-CN" dirty="0" smtClean="0"/>
              <a:t>&lt;/platform&gt;</a:t>
            </a:r>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p:txBody>
      </p:sp>
      <p:sp>
        <p:nvSpPr>
          <p:cNvPr id="10" name="文本框 7"/>
          <p:cNvSpPr txBox="1"/>
          <p:nvPr/>
        </p:nvSpPr>
        <p:spPr>
          <a:xfrm>
            <a:off x="627688" y="2522742"/>
            <a:ext cx="2606832" cy="2031325"/>
          </a:xfrm>
          <a:prstGeom prst="rect">
            <a:avLst/>
          </a:prstGeom>
          <a:noFill/>
          <a:ln w="9525">
            <a:noFill/>
          </a:ln>
        </p:spPr>
        <p:txBody>
          <a:bodyPr wrap="square">
            <a:spAutoFit/>
          </a:bodyPr>
          <a:lstStyle/>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p:txBody>
      </p:sp>
      <p:sp>
        <p:nvSpPr>
          <p:cNvPr id="12" name="文本框 7"/>
          <p:cNvSpPr txBox="1"/>
          <p:nvPr/>
        </p:nvSpPr>
        <p:spPr>
          <a:xfrm>
            <a:off x="424020" y="2741946"/>
            <a:ext cx="3028864" cy="4801314"/>
          </a:xfrm>
          <a:prstGeom prst="rect">
            <a:avLst/>
          </a:prstGeom>
          <a:noFill/>
          <a:ln w="9525">
            <a:noFill/>
          </a:ln>
        </p:spPr>
        <p:txBody>
          <a:bodyPr wrap="square">
            <a:spAutoFit/>
          </a:bodyPr>
          <a:lstStyle/>
          <a:p>
            <a:pPr lvl="0" eaLnBrk="1" hangingPunct="1"/>
            <a:r>
              <a:rPr lang="en-US" altLang="zh-CN" dirty="0" err="1" smtClean="0"/>
              <a:t>Config</a:t>
            </a:r>
            <a:r>
              <a:rPr lang="en-US" altLang="zh-CN" dirty="0" smtClean="0"/>
              <a:t>-file </a:t>
            </a:r>
            <a:r>
              <a:rPr lang="zh-CN" altLang="en-US" dirty="0" smtClean="0"/>
              <a:t>都用来配置</a:t>
            </a:r>
            <a:r>
              <a:rPr lang="en-US" altLang="zh-CN" dirty="0" smtClean="0"/>
              <a:t>Android</a:t>
            </a:r>
            <a:r>
              <a:rPr lang="zh-CN" altLang="en-US" dirty="0" smtClean="0"/>
              <a:t>的</a:t>
            </a:r>
            <a:r>
              <a:rPr lang="en-US" altLang="zh-CN" dirty="0" err="1" smtClean="0"/>
              <a:t>AndroidManifest.xml</a:t>
            </a:r>
            <a:r>
              <a:rPr lang="en-US" altLang="zh-CN" dirty="0" smtClean="0"/>
              <a:t>.</a:t>
            </a:r>
          </a:p>
          <a:p>
            <a:pPr lvl="0" eaLnBrk="1" hangingPunct="1"/>
            <a:r>
              <a:rPr lang="zh-CN" altLang="en-US" dirty="0" smtClean="0"/>
              <a:t>比如添加</a:t>
            </a:r>
            <a:r>
              <a:rPr lang="en-US" altLang="zh-CN" dirty="0" smtClean="0"/>
              <a:t>activity</a:t>
            </a:r>
            <a:r>
              <a:rPr lang="zh-CN" altLang="en-US" dirty="0" smtClean="0"/>
              <a:t>，注册广播，服务等。</a:t>
            </a:r>
            <a:endParaRPr lang="en-US" altLang="zh-CN" dirty="0" smtClean="0"/>
          </a:p>
          <a:p>
            <a:pPr lvl="0" eaLnBrk="1" hangingPunct="1"/>
            <a:endParaRPr lang="en-US" altLang="zh-CN" dirty="0" smtClean="0"/>
          </a:p>
          <a:p>
            <a:pPr lvl="0" eaLnBrk="1" hangingPunct="1"/>
            <a:r>
              <a:rPr lang="zh-CN" altLang="en-US" dirty="0" smtClean="0"/>
              <a:t>其次就是我们写插件的时候，修改过</a:t>
            </a:r>
            <a:r>
              <a:rPr lang="en-US" altLang="zh-CN" dirty="0" smtClean="0"/>
              <a:t>res/xml/</a:t>
            </a:r>
            <a:r>
              <a:rPr lang="en-US" altLang="zh-CN" dirty="0" err="1" smtClean="0"/>
              <a:t>config.xml</a:t>
            </a:r>
            <a:r>
              <a:rPr lang="zh-CN" altLang="en-US" dirty="0" smtClean="0"/>
              <a:t>文件，这个修改是我们手动改的，封装插件的时候也是通过这个标签去配置。</a:t>
            </a:r>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a:p>
            <a:pPr lvl="0" eaLnBrk="1" hangingPunct="1"/>
            <a:endParaRPr lang="en-US" altLang="zh-CN"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30439" y="1561578"/>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805213"/>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3.5</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645941" y="1170321"/>
            <a:ext cx="1210588" cy="400110"/>
          </a:xfrm>
          <a:prstGeom prst="rect">
            <a:avLst/>
          </a:prstGeom>
          <a:noFill/>
          <a:ln w="9525">
            <a:noFill/>
          </a:ln>
        </p:spPr>
        <p:txBody>
          <a:bodyPr wrap="none">
            <a:spAutoFit/>
          </a:bodyPr>
          <a:lstStyle/>
          <a:p>
            <a:pPr lvl="0" eaLnBrk="1" hangingPunct="1"/>
            <a:r>
              <a:rPr lang="zh-CN" altLang="en-US" sz="2000" b="1" dirty="0" smtClean="0"/>
              <a:t>封装插件</a:t>
            </a:r>
            <a:endParaRPr lang="en-US" altLang="zh-CN" sz="2000" b="1" dirty="0" smtClean="0"/>
          </a:p>
        </p:txBody>
      </p:sp>
      <p:sp>
        <p:nvSpPr>
          <p:cNvPr id="9" name="文本框 7"/>
          <p:cNvSpPr txBox="1"/>
          <p:nvPr/>
        </p:nvSpPr>
        <p:spPr>
          <a:xfrm>
            <a:off x="3482168" y="1740831"/>
            <a:ext cx="7313209" cy="830997"/>
          </a:xfrm>
          <a:prstGeom prst="rect">
            <a:avLst/>
          </a:prstGeom>
          <a:noFill/>
          <a:ln w="9525">
            <a:noFill/>
          </a:ln>
        </p:spPr>
        <p:txBody>
          <a:bodyPr wrap="square">
            <a:spAutoFit/>
          </a:bodyPr>
          <a:lstStyle/>
          <a:p>
            <a:pPr lvl="0" eaLnBrk="1" hangingPunct="1"/>
            <a:r>
              <a:rPr lang="en-US" altLang="zh-CN" sz="1600" dirty="0" smtClean="0"/>
              <a:t>1.</a:t>
            </a:r>
            <a:r>
              <a:rPr lang="zh-CN" altLang="en-US" sz="1600" dirty="0" smtClean="0"/>
              <a:t>把空插件拷贝到</a:t>
            </a:r>
            <a:r>
              <a:rPr lang="en-US" altLang="zh-CN" sz="1600" dirty="0" smtClean="0"/>
              <a:t>Android</a:t>
            </a:r>
            <a:r>
              <a:rPr lang="zh-CN" altLang="en-US" sz="1600" dirty="0" smtClean="0"/>
              <a:t>的</a:t>
            </a:r>
            <a:r>
              <a:rPr lang="en-US" altLang="zh-CN" sz="1600" dirty="0" smtClean="0"/>
              <a:t>java/com</a:t>
            </a:r>
            <a:r>
              <a:rPr lang="zh-CN" altLang="en-US" sz="1600" dirty="0" smtClean="0"/>
              <a:t>目录下（个人习惯），</a:t>
            </a:r>
            <a:endParaRPr lang="en-US" altLang="zh-CN" sz="1600" dirty="0" smtClean="0"/>
          </a:p>
          <a:p>
            <a:pPr lvl="0" eaLnBrk="1" hangingPunct="1"/>
            <a:r>
              <a:rPr lang="en-US" altLang="zh-CN" sz="1600" dirty="0" smtClean="0"/>
              <a:t>2.</a:t>
            </a:r>
            <a:r>
              <a:rPr lang="zh-CN" altLang="en-US" sz="1600" dirty="0" smtClean="0"/>
              <a:t>把写的</a:t>
            </a:r>
            <a:r>
              <a:rPr lang="en-US" altLang="zh-CN" sz="1600" dirty="0" smtClean="0"/>
              <a:t>java</a:t>
            </a:r>
            <a:r>
              <a:rPr lang="zh-CN" altLang="en-US" sz="1600" dirty="0" smtClean="0"/>
              <a:t>文件和</a:t>
            </a:r>
            <a:r>
              <a:rPr lang="en-US" altLang="zh-CN" sz="1600" dirty="0" smtClean="0"/>
              <a:t>xml</a:t>
            </a:r>
            <a:r>
              <a:rPr lang="zh-CN" altLang="en-US" sz="1600" dirty="0" smtClean="0"/>
              <a:t>布局文件都拷贝到插件的</a:t>
            </a:r>
            <a:r>
              <a:rPr lang="en-US" altLang="zh-CN" sz="1600" dirty="0" err="1" smtClean="0"/>
              <a:t>src</a:t>
            </a:r>
            <a:r>
              <a:rPr lang="en-US" altLang="zh-CN" sz="1600" dirty="0" smtClean="0"/>
              <a:t>/android</a:t>
            </a:r>
            <a:r>
              <a:rPr lang="zh-CN" altLang="en-US" sz="1600" dirty="0" smtClean="0"/>
              <a:t>目录下</a:t>
            </a:r>
            <a:endParaRPr lang="en-US" altLang="zh-CN" sz="1600" dirty="0" smtClean="0"/>
          </a:p>
          <a:p>
            <a:pPr lvl="0" eaLnBrk="1" hangingPunct="1"/>
            <a:r>
              <a:rPr lang="en-US" altLang="zh-CN" sz="1600" dirty="0" smtClean="0"/>
              <a:t>3.</a:t>
            </a:r>
            <a:r>
              <a:rPr lang="zh-CN" altLang="en-US" sz="1600" dirty="0" smtClean="0"/>
              <a:t>打开插件生成</a:t>
            </a:r>
            <a:r>
              <a:rPr lang="en-US" altLang="zh-CN" sz="1600" dirty="0" err="1" smtClean="0"/>
              <a:t>plugin.xml</a:t>
            </a:r>
            <a:r>
              <a:rPr lang="zh-CN" altLang="en-US" sz="1600" dirty="0" smtClean="0"/>
              <a:t>，开始配置，配置如下所示。</a:t>
            </a:r>
            <a:endParaRPr lang="en-US" altLang="zh-CN" sz="1200" dirty="0" smtClean="0"/>
          </a:p>
        </p:txBody>
      </p:sp>
      <p:pic>
        <p:nvPicPr>
          <p:cNvPr id="26625" name="Picture 1" descr="C:\Users\Administrator\AppData\Roaming\Tencent\Users\1572996447\QQ\WinTemp\RichOle\BQ6]G_FT{}%FLY~UU1N6F97.png"/>
          <p:cNvPicPr>
            <a:picLocks noChangeAspect="1" noChangeArrowheads="1"/>
          </p:cNvPicPr>
          <p:nvPr/>
        </p:nvPicPr>
        <p:blipFill>
          <a:blip r:embed="rId4" cstate="print"/>
          <a:srcRect/>
          <a:stretch>
            <a:fillRect/>
          </a:stretch>
        </p:blipFill>
        <p:spPr bwMode="auto">
          <a:xfrm>
            <a:off x="8552597" y="0"/>
            <a:ext cx="3352800" cy="1657350"/>
          </a:xfrm>
          <a:prstGeom prst="rect">
            <a:avLst/>
          </a:prstGeom>
          <a:noFill/>
        </p:spPr>
      </p:pic>
      <p:pic>
        <p:nvPicPr>
          <p:cNvPr id="26626" name="Picture 2" descr="C:\Users\Administrator\AppData\Roaming\Tencent\Users\1572996447\QQ\WinTemp\RichOle\DJW$%F~DSZQC5(G)3PVYG0C.png"/>
          <p:cNvPicPr>
            <a:picLocks noChangeAspect="1" noChangeArrowheads="1"/>
          </p:cNvPicPr>
          <p:nvPr/>
        </p:nvPicPr>
        <p:blipFill>
          <a:blip r:embed="rId5" cstate="print"/>
          <a:srcRect/>
          <a:stretch>
            <a:fillRect/>
          </a:stretch>
        </p:blipFill>
        <p:spPr bwMode="auto">
          <a:xfrm>
            <a:off x="1583140" y="3057099"/>
            <a:ext cx="9315450" cy="3057097"/>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633436" y="1651379"/>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293961" y="3212957"/>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2429296"/>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4.1</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918428" y="2483114"/>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386634" y="1811766"/>
            <a:ext cx="1210588" cy="400110"/>
          </a:xfrm>
          <a:prstGeom prst="rect">
            <a:avLst/>
          </a:prstGeom>
          <a:noFill/>
          <a:ln w="9525">
            <a:noFill/>
          </a:ln>
        </p:spPr>
        <p:txBody>
          <a:bodyPr wrap="none">
            <a:spAutoFit/>
          </a:bodyPr>
          <a:lstStyle/>
          <a:p>
            <a:pPr lvl="0" eaLnBrk="1" hangingPunct="1"/>
            <a:r>
              <a:rPr lang="zh-CN" altLang="en-US" sz="2000" b="1" dirty="0" smtClean="0"/>
              <a:t>测试插件</a:t>
            </a:r>
            <a:endParaRPr lang="en-US" altLang="zh-CN" sz="2000" b="1" dirty="0" smtClean="0"/>
          </a:p>
        </p:txBody>
      </p:sp>
      <p:sp>
        <p:nvSpPr>
          <p:cNvPr id="9" name="文本框 7"/>
          <p:cNvSpPr txBox="1"/>
          <p:nvPr/>
        </p:nvSpPr>
        <p:spPr>
          <a:xfrm>
            <a:off x="3359339" y="2505106"/>
            <a:ext cx="7313209" cy="2000548"/>
          </a:xfrm>
          <a:prstGeom prst="rect">
            <a:avLst/>
          </a:prstGeom>
          <a:noFill/>
          <a:ln w="9525">
            <a:noFill/>
          </a:ln>
        </p:spPr>
        <p:txBody>
          <a:bodyPr wrap="square">
            <a:spAutoFit/>
          </a:bodyPr>
          <a:lstStyle/>
          <a:p>
            <a:pPr lvl="0" eaLnBrk="1" hangingPunct="1"/>
            <a:r>
              <a:rPr lang="en-US" altLang="zh-CN" sz="1600" dirty="0" smtClean="0"/>
              <a:t>1.</a:t>
            </a:r>
            <a:r>
              <a:rPr lang="zh-CN" altLang="en-US" sz="1600" dirty="0" smtClean="0"/>
              <a:t>以上都完成曾经的空插件已经是一个完整的可安装使用的插件了。还有最后一点，修改</a:t>
            </a:r>
            <a:r>
              <a:rPr lang="en-US" altLang="zh-CN" sz="1600" dirty="0" smtClean="0"/>
              <a:t>java</a:t>
            </a:r>
            <a:r>
              <a:rPr lang="zh-CN" altLang="en-US" sz="1600" dirty="0" smtClean="0"/>
              <a:t>文件的包名。包名即</a:t>
            </a:r>
            <a:r>
              <a:rPr lang="en-US" altLang="zh-CN" sz="1600" dirty="0" smtClean="0"/>
              <a:t>package  com.</a:t>
            </a:r>
            <a:r>
              <a:rPr lang="en-US" altLang="zh-CN" sz="1200" b="1" dirty="0" smtClean="0"/>
              <a:t> </a:t>
            </a:r>
            <a:r>
              <a:rPr lang="en-US" altLang="zh-CN" sz="1200" b="1" dirty="0" err="1" smtClean="0"/>
              <a:t>openNetAddress</a:t>
            </a:r>
            <a:r>
              <a:rPr lang="en-US" altLang="zh-CN" sz="1200" b="1" dirty="0" smtClean="0"/>
              <a:t>;</a:t>
            </a:r>
            <a:endParaRPr lang="en-US" altLang="zh-CN" sz="1200" dirty="0" smtClean="0"/>
          </a:p>
          <a:p>
            <a:pPr lvl="0" eaLnBrk="1" hangingPunct="1"/>
            <a:endParaRPr lang="en-US" altLang="zh-CN" sz="1200" b="1" dirty="0" smtClean="0"/>
          </a:p>
          <a:p>
            <a:pPr lvl="0" eaLnBrk="1" hangingPunct="1"/>
            <a:r>
              <a:rPr lang="en-US" altLang="zh-CN" sz="1600" dirty="0" smtClean="0"/>
              <a:t>2.</a:t>
            </a:r>
            <a:r>
              <a:rPr lang="zh-CN" altLang="en-US" sz="1600" dirty="0" smtClean="0"/>
              <a:t>把插件拿出来安装到一个新的</a:t>
            </a:r>
            <a:r>
              <a:rPr lang="en-US" altLang="zh-CN" sz="1600" dirty="0" smtClean="0"/>
              <a:t>ionic</a:t>
            </a:r>
            <a:r>
              <a:rPr lang="zh-CN" altLang="en-US" sz="1600" dirty="0" smtClean="0"/>
              <a:t>项目中，或者在原工程中重新添加平台和安装插件。</a:t>
            </a:r>
            <a:endParaRPr lang="en-US" altLang="zh-CN" sz="1600" dirty="0" smtClean="0"/>
          </a:p>
          <a:p>
            <a:pPr lvl="0" eaLnBrk="1" hangingPunct="1"/>
            <a:endParaRPr lang="en-US" altLang="zh-CN" sz="1600" dirty="0" smtClean="0"/>
          </a:p>
          <a:p>
            <a:pPr lvl="0" eaLnBrk="1" hangingPunct="1"/>
            <a:r>
              <a:rPr lang="en-US" altLang="zh-CN" sz="1600" dirty="0" smtClean="0"/>
              <a:t>3.</a:t>
            </a:r>
            <a:r>
              <a:rPr lang="zh-CN" altLang="en-US" sz="1600" dirty="0" smtClean="0"/>
              <a:t>调用插件如果成功，则插件开发完成，若不成功，则需要重新导入</a:t>
            </a:r>
            <a:r>
              <a:rPr lang="en-US" altLang="zh-CN" sz="1600" dirty="0" smtClean="0"/>
              <a:t>as</a:t>
            </a:r>
            <a:r>
              <a:rPr lang="zh-CN" altLang="en-US" sz="1600" dirty="0" smtClean="0"/>
              <a:t>进行插件修改，这时候一般只需要很小的改动了。</a:t>
            </a:r>
            <a:endParaRPr lang="en-US" altLang="zh-CN" sz="16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1213" y="1900238"/>
            <a:ext cx="5067300" cy="1506538"/>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bg1"/>
              </a:solidFill>
              <a:effectLst/>
              <a:uLnTx/>
              <a:uFillTx/>
              <a:latin typeface="+mn-lt"/>
              <a:ea typeface="+mn-ea"/>
              <a:cs typeface="+mn-cs"/>
            </a:endParaRPr>
          </a:p>
        </p:txBody>
      </p:sp>
      <p:sp>
        <p:nvSpPr>
          <p:cNvPr id="4" name="矩形 3"/>
          <p:cNvSpPr/>
          <p:nvPr/>
        </p:nvSpPr>
        <p:spPr>
          <a:xfrm>
            <a:off x="811213" y="3775074"/>
            <a:ext cx="5067300" cy="1781663"/>
          </a:xfrm>
          <a:prstGeom prst="rect">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bg1"/>
              </a:solidFill>
              <a:effectLst/>
              <a:uLnTx/>
              <a:uFillTx/>
              <a:latin typeface="+mn-lt"/>
              <a:ea typeface="+mn-ea"/>
              <a:cs typeface="+mn-cs"/>
            </a:endParaRPr>
          </a:p>
        </p:txBody>
      </p:sp>
      <p:sp>
        <p:nvSpPr>
          <p:cNvPr id="7" name="矩形 6"/>
          <p:cNvSpPr/>
          <p:nvPr/>
        </p:nvSpPr>
        <p:spPr>
          <a:xfrm>
            <a:off x="6303963" y="3775074"/>
            <a:ext cx="5067300" cy="1795732"/>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矩形 7"/>
          <p:cNvSpPr/>
          <p:nvPr/>
        </p:nvSpPr>
        <p:spPr>
          <a:xfrm>
            <a:off x="6303963" y="1900238"/>
            <a:ext cx="5067300" cy="1506538"/>
          </a:xfrm>
          <a:prstGeom prst="rect">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126" name="文本框 8"/>
          <p:cNvSpPr txBox="1"/>
          <p:nvPr/>
        </p:nvSpPr>
        <p:spPr>
          <a:xfrm>
            <a:off x="969963" y="2516188"/>
            <a:ext cx="4471987" cy="461665"/>
          </a:xfrm>
          <a:prstGeom prst="rect">
            <a:avLst/>
          </a:prstGeom>
          <a:noFill/>
          <a:ln w="9525">
            <a:noFill/>
          </a:ln>
        </p:spPr>
        <p:txBody>
          <a:bodyPr>
            <a:spAutoFit/>
          </a:bodyPr>
          <a:lstStyle/>
          <a:p>
            <a:pPr lvl="0" eaLnBrk="1" hangingPunct="1"/>
            <a:r>
              <a:rPr lang="en-US" altLang="zh-CN" sz="1200" dirty="0" smtClean="0">
                <a:solidFill>
                  <a:schemeClr val="bg1"/>
                </a:solidFill>
                <a:latin typeface="等线" panose="02010600030101010101" pitchFamily="2" charset="-122"/>
                <a:ea typeface="等线" panose="02010600030101010101" pitchFamily="2" charset="-122"/>
              </a:rPr>
              <a:t>1.</a:t>
            </a:r>
            <a:r>
              <a:rPr lang="zh-CN" altLang="en-US" sz="1200" dirty="0" smtClean="0">
                <a:solidFill>
                  <a:schemeClr val="bg1"/>
                </a:solidFill>
              </a:rPr>
              <a:t>创建</a:t>
            </a:r>
            <a:r>
              <a:rPr lang="en-US" altLang="zh-CN" sz="1200" dirty="0" smtClean="0">
                <a:solidFill>
                  <a:schemeClr val="bg1"/>
                </a:solidFill>
              </a:rPr>
              <a:t>ionic</a:t>
            </a:r>
            <a:r>
              <a:rPr lang="zh-CN" altLang="en-US" sz="1200" dirty="0" smtClean="0">
                <a:solidFill>
                  <a:schemeClr val="bg1"/>
                </a:solidFill>
              </a:rPr>
              <a:t>工程，添加平台，打包</a:t>
            </a:r>
            <a:endParaRPr lang="en-US" altLang="zh-CN" sz="1200" dirty="0" smtClean="0">
              <a:solidFill>
                <a:schemeClr val="bg1"/>
              </a:solidFill>
            </a:endParaRPr>
          </a:p>
          <a:p>
            <a:pPr lvl="0" eaLnBrk="1" hangingPunct="1"/>
            <a:r>
              <a:rPr lang="en-US" altLang="zh-CN" sz="1200" dirty="0" smtClean="0">
                <a:solidFill>
                  <a:schemeClr val="bg1"/>
                </a:solidFill>
                <a:latin typeface="等线" panose="02010600030101010101" pitchFamily="2" charset="-122"/>
                <a:ea typeface="等线" panose="02010600030101010101" pitchFamily="2" charset="-122"/>
              </a:rPr>
              <a:t>2.</a:t>
            </a:r>
            <a:r>
              <a:rPr lang="zh-CN" altLang="en-US" sz="1200" dirty="0" smtClean="0">
                <a:solidFill>
                  <a:schemeClr val="bg1"/>
                </a:solidFill>
              </a:rPr>
              <a:t>创建空插件，安装到</a:t>
            </a:r>
            <a:r>
              <a:rPr lang="en-US" altLang="zh-CN" sz="1200" dirty="0" smtClean="0">
                <a:solidFill>
                  <a:schemeClr val="bg1"/>
                </a:solidFill>
              </a:rPr>
              <a:t>ionic</a:t>
            </a:r>
            <a:r>
              <a:rPr lang="zh-CN" altLang="en-US" sz="1200" dirty="0" smtClean="0">
                <a:solidFill>
                  <a:schemeClr val="bg1"/>
                </a:solidFill>
              </a:rPr>
              <a:t>工程</a:t>
            </a:r>
            <a:endParaRPr lang="zh-CN" altLang="en-US" sz="1200" dirty="0">
              <a:solidFill>
                <a:schemeClr val="bg1"/>
              </a:solidFill>
              <a:latin typeface="等线" panose="02010600030101010101" pitchFamily="2" charset="-122"/>
              <a:ea typeface="等线" panose="02010600030101010101" pitchFamily="2" charset="-122"/>
            </a:endParaRPr>
          </a:p>
        </p:txBody>
      </p:sp>
      <p:sp>
        <p:nvSpPr>
          <p:cNvPr id="5127" name="矩形 9"/>
          <p:cNvSpPr/>
          <p:nvPr/>
        </p:nvSpPr>
        <p:spPr>
          <a:xfrm>
            <a:off x="969963" y="2068513"/>
            <a:ext cx="1768433" cy="400110"/>
          </a:xfrm>
          <a:prstGeom prst="rect">
            <a:avLst/>
          </a:prstGeom>
          <a:noFill/>
          <a:ln w="9525">
            <a:noFill/>
          </a:ln>
        </p:spPr>
        <p:txBody>
          <a:bodyPr wrap="none">
            <a:spAutoFit/>
          </a:bodyPr>
          <a:lstStyle/>
          <a:p>
            <a:pPr lvl="0" eaLnBrk="1" hangingPunct="1"/>
            <a:r>
              <a:rPr lang="zh-CN" altLang="en-US" sz="2000" b="1" dirty="0" smtClean="0">
                <a:solidFill>
                  <a:schemeClr val="bg1"/>
                </a:solidFill>
              </a:rPr>
              <a:t>创建</a:t>
            </a:r>
            <a:r>
              <a:rPr lang="en-US" altLang="zh-CN" sz="2000" b="1" dirty="0" smtClean="0">
                <a:solidFill>
                  <a:schemeClr val="bg1"/>
                </a:solidFill>
              </a:rPr>
              <a:t>ionic</a:t>
            </a:r>
            <a:r>
              <a:rPr lang="zh-CN" altLang="en-US" sz="2000" b="1" dirty="0" smtClean="0">
                <a:solidFill>
                  <a:schemeClr val="bg1"/>
                </a:solidFill>
              </a:rPr>
              <a:t>工程</a:t>
            </a:r>
            <a:endParaRPr lang="zh-CN" altLang="en-US" sz="2000" b="1" dirty="0">
              <a:solidFill>
                <a:schemeClr val="bg1"/>
              </a:solidFill>
              <a:latin typeface="等线" panose="02010600030101010101" pitchFamily="2" charset="-122"/>
              <a:ea typeface="等线" panose="02010600030101010101" pitchFamily="2" charset="-122"/>
            </a:endParaRPr>
          </a:p>
        </p:txBody>
      </p:sp>
      <p:sp>
        <p:nvSpPr>
          <p:cNvPr id="5128" name="文本框 10"/>
          <p:cNvSpPr txBox="1"/>
          <p:nvPr/>
        </p:nvSpPr>
        <p:spPr>
          <a:xfrm>
            <a:off x="6559550" y="2516188"/>
            <a:ext cx="4471988" cy="830997"/>
          </a:xfrm>
          <a:prstGeom prst="rect">
            <a:avLst/>
          </a:prstGeom>
          <a:noFill/>
          <a:ln w="9525">
            <a:noFill/>
          </a:ln>
        </p:spPr>
        <p:txBody>
          <a:bodyPr>
            <a:spAutoFit/>
          </a:bodyPr>
          <a:lstStyle/>
          <a:p>
            <a:pPr lvl="0" eaLnBrk="1" hangingPunct="1"/>
            <a:r>
              <a:rPr lang="en-US" altLang="zh-CN" sz="1200" dirty="0" smtClean="0">
                <a:solidFill>
                  <a:schemeClr val="bg1"/>
                </a:solidFill>
                <a:latin typeface="等线" panose="02010600030101010101" pitchFamily="2" charset="-122"/>
                <a:ea typeface="等线" panose="02010600030101010101" pitchFamily="2" charset="-122"/>
              </a:rPr>
              <a:t>1.</a:t>
            </a:r>
            <a:r>
              <a:rPr lang="zh-CN" altLang="en-US" sz="1200" dirty="0" smtClean="0">
                <a:solidFill>
                  <a:schemeClr val="bg1"/>
                </a:solidFill>
              </a:rPr>
              <a:t>将</a:t>
            </a:r>
            <a:r>
              <a:rPr lang="en-US" altLang="zh-CN" sz="1200" dirty="0" smtClean="0">
                <a:solidFill>
                  <a:schemeClr val="bg1"/>
                </a:solidFill>
              </a:rPr>
              <a:t>ionic</a:t>
            </a:r>
            <a:r>
              <a:rPr lang="zh-CN" altLang="en-US" sz="1200" dirty="0" smtClean="0">
                <a:solidFill>
                  <a:schemeClr val="bg1"/>
                </a:solidFill>
              </a:rPr>
              <a:t>工程下的</a:t>
            </a:r>
            <a:r>
              <a:rPr lang="en-US" altLang="zh-CN" sz="1200" dirty="0" smtClean="0">
                <a:solidFill>
                  <a:schemeClr val="bg1"/>
                </a:solidFill>
              </a:rPr>
              <a:t>platform</a:t>
            </a:r>
            <a:r>
              <a:rPr lang="zh-CN" altLang="en-US" sz="1200" dirty="0" smtClean="0">
                <a:solidFill>
                  <a:schemeClr val="bg1"/>
                </a:solidFill>
              </a:rPr>
              <a:t>下的</a:t>
            </a:r>
            <a:r>
              <a:rPr lang="en-US" altLang="zh-CN" sz="1200" dirty="0" smtClean="0">
                <a:solidFill>
                  <a:schemeClr val="bg1"/>
                </a:solidFill>
              </a:rPr>
              <a:t>Android</a:t>
            </a:r>
            <a:r>
              <a:rPr lang="zh-CN" altLang="en-US" sz="1200" dirty="0" smtClean="0">
                <a:solidFill>
                  <a:schemeClr val="bg1"/>
                </a:solidFill>
              </a:rPr>
              <a:t>导入</a:t>
            </a:r>
            <a:r>
              <a:rPr lang="en-US" altLang="zh-CN" sz="1200" dirty="0" smtClean="0">
                <a:solidFill>
                  <a:schemeClr val="bg1"/>
                </a:solidFill>
              </a:rPr>
              <a:t>Android studio</a:t>
            </a:r>
            <a:r>
              <a:rPr lang="zh-CN" altLang="en-US" sz="1200" dirty="0" smtClean="0">
                <a:solidFill>
                  <a:schemeClr val="bg1"/>
                </a:solidFill>
              </a:rPr>
              <a:t>中</a:t>
            </a:r>
            <a:endParaRPr lang="en-US" altLang="zh-CN" sz="1200" dirty="0" smtClean="0">
              <a:solidFill>
                <a:schemeClr val="bg1"/>
              </a:solidFill>
              <a:latin typeface="等线" panose="02010600030101010101" pitchFamily="2" charset="-122"/>
              <a:ea typeface="等线" panose="02010600030101010101" pitchFamily="2" charset="-122"/>
            </a:endParaRPr>
          </a:p>
          <a:p>
            <a:pPr lvl="0" eaLnBrk="1" hangingPunct="1"/>
            <a:r>
              <a:rPr lang="en-US" altLang="zh-CN" sz="1200" dirty="0" smtClean="0">
                <a:solidFill>
                  <a:schemeClr val="bg1"/>
                </a:solidFill>
              </a:rPr>
              <a:t>2.</a:t>
            </a:r>
            <a:r>
              <a:rPr lang="zh-CN" altLang="en-US" sz="1200" dirty="0" smtClean="0">
                <a:solidFill>
                  <a:schemeClr val="bg1"/>
                </a:solidFill>
              </a:rPr>
              <a:t>新建连接文件（继承</a:t>
            </a:r>
            <a:r>
              <a:rPr lang="en-US" altLang="zh-CN" sz="1200" dirty="0" err="1" smtClean="0">
                <a:solidFill>
                  <a:schemeClr val="bg1"/>
                </a:solidFill>
              </a:rPr>
              <a:t>CordovaPlugin</a:t>
            </a:r>
            <a:r>
              <a:rPr lang="zh-CN" altLang="en-US" sz="1200" dirty="0" smtClean="0">
                <a:solidFill>
                  <a:schemeClr val="bg1"/>
                </a:solidFill>
              </a:rPr>
              <a:t>的子类）</a:t>
            </a:r>
            <a:endParaRPr lang="en-US" altLang="zh-CN" sz="1200" dirty="0" smtClean="0">
              <a:solidFill>
                <a:schemeClr val="bg1"/>
              </a:solidFill>
            </a:endParaRPr>
          </a:p>
          <a:p>
            <a:pPr lvl="0" eaLnBrk="1" hangingPunct="1"/>
            <a:r>
              <a:rPr lang="en-US" altLang="zh-CN" sz="1200" dirty="0" smtClean="0">
                <a:solidFill>
                  <a:schemeClr val="bg1"/>
                </a:solidFill>
                <a:latin typeface="等线" panose="02010600030101010101" pitchFamily="2" charset="-122"/>
                <a:ea typeface="等线" panose="02010600030101010101" pitchFamily="2" charset="-122"/>
              </a:rPr>
              <a:t>3.</a:t>
            </a:r>
            <a:r>
              <a:rPr lang="zh-CN" altLang="en-US" sz="1200" dirty="0" smtClean="0">
                <a:solidFill>
                  <a:schemeClr val="bg1"/>
                </a:solidFill>
              </a:rPr>
              <a:t>修改</a:t>
            </a:r>
            <a:r>
              <a:rPr lang="en-US" altLang="zh-CN" sz="1200" dirty="0" smtClean="0">
                <a:solidFill>
                  <a:schemeClr val="bg1"/>
                </a:solidFill>
              </a:rPr>
              <a:t>res/xml/</a:t>
            </a:r>
            <a:r>
              <a:rPr lang="en-US" altLang="zh-CN" sz="1200" dirty="0" err="1" smtClean="0">
                <a:solidFill>
                  <a:schemeClr val="bg1"/>
                </a:solidFill>
              </a:rPr>
              <a:t>config.xml</a:t>
            </a:r>
            <a:r>
              <a:rPr lang="zh-CN" altLang="en-US" sz="1200" dirty="0" smtClean="0">
                <a:solidFill>
                  <a:schemeClr val="bg1"/>
                </a:solidFill>
              </a:rPr>
              <a:t>文件</a:t>
            </a:r>
            <a:endParaRPr lang="en-US" altLang="zh-CN" sz="1200" dirty="0" smtClean="0">
              <a:solidFill>
                <a:schemeClr val="bg1"/>
              </a:solidFill>
            </a:endParaRPr>
          </a:p>
          <a:p>
            <a:pPr lvl="0" eaLnBrk="1" hangingPunct="1"/>
            <a:r>
              <a:rPr lang="en-US" altLang="zh-CN" sz="1200" dirty="0" smtClean="0">
                <a:solidFill>
                  <a:schemeClr val="bg1"/>
                </a:solidFill>
                <a:latin typeface="等线" panose="02010600030101010101" pitchFamily="2" charset="-122"/>
                <a:ea typeface="等线" panose="02010600030101010101" pitchFamily="2" charset="-122"/>
              </a:rPr>
              <a:t>4.</a:t>
            </a:r>
            <a:r>
              <a:rPr lang="zh-CN" altLang="en-US" sz="1200" dirty="0" smtClean="0">
                <a:solidFill>
                  <a:schemeClr val="bg1"/>
                </a:solidFill>
                <a:latin typeface="等线" panose="02010600030101010101" pitchFamily="2" charset="-122"/>
                <a:ea typeface="等线" panose="02010600030101010101" pitchFamily="2" charset="-122"/>
              </a:rPr>
              <a:t>直接运行查看效果。</a:t>
            </a:r>
            <a:endParaRPr lang="zh-CN" altLang="en-US" sz="1200" dirty="0">
              <a:solidFill>
                <a:schemeClr val="bg1"/>
              </a:solidFill>
              <a:latin typeface="等线" panose="02010600030101010101" pitchFamily="2" charset="-122"/>
              <a:ea typeface="等线" panose="02010600030101010101" pitchFamily="2" charset="-122"/>
            </a:endParaRPr>
          </a:p>
        </p:txBody>
      </p:sp>
      <p:sp>
        <p:nvSpPr>
          <p:cNvPr id="5129" name="矩形 11"/>
          <p:cNvSpPr/>
          <p:nvPr/>
        </p:nvSpPr>
        <p:spPr>
          <a:xfrm>
            <a:off x="6559550" y="2068513"/>
            <a:ext cx="1210588" cy="400110"/>
          </a:xfrm>
          <a:prstGeom prst="rect">
            <a:avLst/>
          </a:prstGeom>
          <a:noFill/>
          <a:ln w="9525">
            <a:noFill/>
          </a:ln>
        </p:spPr>
        <p:txBody>
          <a:bodyPr wrap="none">
            <a:spAutoFit/>
          </a:bodyPr>
          <a:lstStyle/>
          <a:p>
            <a:pPr lvl="0" eaLnBrk="1" hangingPunct="1"/>
            <a:r>
              <a:rPr lang="zh-CN" altLang="en-US" sz="2000" b="1" dirty="0" smtClean="0">
                <a:solidFill>
                  <a:schemeClr val="bg1"/>
                </a:solidFill>
              </a:rPr>
              <a:t>编写插件</a:t>
            </a:r>
            <a:endParaRPr lang="zh-CN" altLang="en-US" sz="2000" b="1" dirty="0">
              <a:solidFill>
                <a:schemeClr val="bg1"/>
              </a:solidFill>
              <a:latin typeface="等线" panose="02010600030101010101" pitchFamily="2" charset="-122"/>
              <a:ea typeface="等线" panose="02010600030101010101" pitchFamily="2" charset="-122"/>
            </a:endParaRPr>
          </a:p>
        </p:txBody>
      </p:sp>
      <p:sp>
        <p:nvSpPr>
          <p:cNvPr id="5130" name="文本框 12"/>
          <p:cNvSpPr txBox="1"/>
          <p:nvPr/>
        </p:nvSpPr>
        <p:spPr>
          <a:xfrm>
            <a:off x="969963" y="4443413"/>
            <a:ext cx="4471987" cy="1015663"/>
          </a:xfrm>
          <a:prstGeom prst="rect">
            <a:avLst/>
          </a:prstGeom>
          <a:noFill/>
          <a:ln w="9525">
            <a:noFill/>
          </a:ln>
        </p:spPr>
        <p:txBody>
          <a:bodyPr>
            <a:spAutoFit/>
          </a:bodyPr>
          <a:lstStyle/>
          <a:p>
            <a:pPr lvl="0" eaLnBrk="1" hangingPunct="1"/>
            <a:r>
              <a:rPr lang="en-US" altLang="zh-CN" sz="1200" dirty="0" smtClean="0">
                <a:solidFill>
                  <a:schemeClr val="bg1"/>
                </a:solidFill>
                <a:latin typeface="等线" panose="02010600030101010101" pitchFamily="2" charset="-122"/>
                <a:ea typeface="等线" panose="02010600030101010101" pitchFamily="2" charset="-122"/>
              </a:rPr>
              <a:t>1.</a:t>
            </a:r>
            <a:r>
              <a:rPr lang="zh-CN" altLang="en-US" sz="1200" dirty="0" smtClean="0">
                <a:solidFill>
                  <a:schemeClr val="bg1"/>
                </a:solidFill>
              </a:rPr>
              <a:t>了解封装插件的</a:t>
            </a:r>
            <a:r>
              <a:rPr lang="en-US" altLang="zh-CN" sz="1200" dirty="0" err="1" smtClean="0">
                <a:solidFill>
                  <a:schemeClr val="bg1"/>
                </a:solidFill>
              </a:rPr>
              <a:t>plugin.xml</a:t>
            </a:r>
            <a:r>
              <a:rPr lang="zh-CN" altLang="en-US" sz="1200" dirty="0" smtClean="0">
                <a:solidFill>
                  <a:schemeClr val="bg1"/>
                </a:solidFill>
              </a:rPr>
              <a:t>文件常用的配置标签及其说明</a:t>
            </a:r>
            <a:endParaRPr lang="en-US" altLang="zh-CN" sz="1200" dirty="0" smtClean="0">
              <a:solidFill>
                <a:schemeClr val="bg1"/>
              </a:solidFill>
            </a:endParaRPr>
          </a:p>
          <a:p>
            <a:pPr lvl="0" eaLnBrk="1" hangingPunct="1"/>
            <a:r>
              <a:rPr lang="en-US" altLang="zh-CN" sz="1200" dirty="0" smtClean="0">
                <a:solidFill>
                  <a:schemeClr val="bg1"/>
                </a:solidFill>
              </a:rPr>
              <a:t>2.</a:t>
            </a:r>
            <a:r>
              <a:rPr lang="zh-CN" altLang="en-US" sz="1200" dirty="0" smtClean="0">
                <a:solidFill>
                  <a:schemeClr val="bg1"/>
                </a:solidFill>
              </a:rPr>
              <a:t>把空插件拷贝到</a:t>
            </a:r>
            <a:r>
              <a:rPr lang="en-US" altLang="zh-CN" sz="1200" dirty="0" smtClean="0">
                <a:solidFill>
                  <a:schemeClr val="bg1"/>
                </a:solidFill>
              </a:rPr>
              <a:t>studio  </a:t>
            </a:r>
            <a:r>
              <a:rPr lang="zh-CN" altLang="en-US" sz="1200" dirty="0" smtClean="0">
                <a:solidFill>
                  <a:schemeClr val="bg1"/>
                </a:solidFill>
              </a:rPr>
              <a:t>的</a:t>
            </a:r>
            <a:r>
              <a:rPr lang="en-US" altLang="zh-CN" sz="1200" dirty="0" smtClean="0">
                <a:solidFill>
                  <a:schemeClr val="bg1"/>
                </a:solidFill>
              </a:rPr>
              <a:t>java/com</a:t>
            </a:r>
            <a:r>
              <a:rPr lang="zh-CN" altLang="en-US" sz="1200" dirty="0" smtClean="0">
                <a:solidFill>
                  <a:schemeClr val="bg1"/>
                </a:solidFill>
              </a:rPr>
              <a:t>目录下，把写好的</a:t>
            </a:r>
            <a:r>
              <a:rPr lang="en-US" altLang="zh-CN" sz="1200" dirty="0" smtClean="0">
                <a:solidFill>
                  <a:schemeClr val="bg1"/>
                </a:solidFill>
              </a:rPr>
              <a:t>java</a:t>
            </a:r>
            <a:r>
              <a:rPr lang="zh-CN" altLang="en-US" sz="1200" dirty="0" smtClean="0">
                <a:solidFill>
                  <a:schemeClr val="bg1"/>
                </a:solidFill>
              </a:rPr>
              <a:t>文件等拷贝到空插件的</a:t>
            </a:r>
            <a:r>
              <a:rPr lang="en-US" altLang="zh-CN" sz="1200" dirty="0" err="1" smtClean="0">
                <a:solidFill>
                  <a:schemeClr val="bg1"/>
                </a:solidFill>
              </a:rPr>
              <a:t>src</a:t>
            </a:r>
            <a:r>
              <a:rPr lang="en-US" altLang="zh-CN" sz="1200" dirty="0" smtClean="0">
                <a:solidFill>
                  <a:schemeClr val="bg1"/>
                </a:solidFill>
              </a:rPr>
              <a:t>/android</a:t>
            </a:r>
            <a:r>
              <a:rPr lang="zh-CN" altLang="en-US" sz="1200" dirty="0" smtClean="0">
                <a:solidFill>
                  <a:schemeClr val="bg1"/>
                </a:solidFill>
              </a:rPr>
              <a:t>目录下（这个目录是自己可任意定义的）</a:t>
            </a:r>
            <a:endParaRPr lang="en-US" altLang="zh-CN" sz="1200" dirty="0" smtClean="0">
              <a:solidFill>
                <a:schemeClr val="bg1"/>
              </a:solidFill>
            </a:endParaRPr>
          </a:p>
          <a:p>
            <a:pPr lvl="0" eaLnBrk="1" hangingPunct="1"/>
            <a:r>
              <a:rPr lang="en-US" altLang="zh-CN" sz="1200" dirty="0" smtClean="0">
                <a:solidFill>
                  <a:schemeClr val="bg1"/>
                </a:solidFill>
                <a:latin typeface="等线" panose="02010600030101010101" pitchFamily="2" charset="-122"/>
                <a:ea typeface="等线" panose="02010600030101010101" pitchFamily="2" charset="-122"/>
              </a:rPr>
              <a:t>2.</a:t>
            </a:r>
            <a:r>
              <a:rPr lang="zh-CN" altLang="en-US" sz="1200" dirty="0" smtClean="0">
                <a:solidFill>
                  <a:schemeClr val="bg1"/>
                </a:solidFill>
                <a:latin typeface="等线" panose="02010600030101010101" pitchFamily="2" charset="-122"/>
                <a:ea typeface="等线" panose="02010600030101010101" pitchFamily="2" charset="-122"/>
              </a:rPr>
              <a:t>根据当前编写的插件内容编写</a:t>
            </a:r>
            <a:r>
              <a:rPr lang="en-US" altLang="zh-CN" sz="1200" dirty="0" err="1" smtClean="0">
                <a:solidFill>
                  <a:schemeClr val="bg1"/>
                </a:solidFill>
                <a:latin typeface="等线" panose="02010600030101010101" pitchFamily="2" charset="-122"/>
                <a:ea typeface="等线" panose="02010600030101010101" pitchFamily="2" charset="-122"/>
              </a:rPr>
              <a:t>plugin.xml</a:t>
            </a:r>
            <a:r>
              <a:rPr lang="zh-CN" altLang="en-US" sz="1200" dirty="0" smtClean="0">
                <a:solidFill>
                  <a:schemeClr val="bg1"/>
                </a:solidFill>
                <a:latin typeface="等线" panose="02010600030101010101" pitchFamily="2" charset="-122"/>
                <a:ea typeface="等线" panose="02010600030101010101" pitchFamily="2" charset="-122"/>
              </a:rPr>
              <a:t>文件</a:t>
            </a:r>
            <a:endParaRPr lang="zh-CN" altLang="en-US" sz="1200" dirty="0">
              <a:solidFill>
                <a:schemeClr val="bg1"/>
              </a:solidFill>
              <a:latin typeface="等线" panose="02010600030101010101" pitchFamily="2" charset="-122"/>
              <a:ea typeface="等线" panose="02010600030101010101" pitchFamily="2" charset="-122"/>
            </a:endParaRPr>
          </a:p>
        </p:txBody>
      </p:sp>
      <p:sp>
        <p:nvSpPr>
          <p:cNvPr id="5131" name="矩形 13"/>
          <p:cNvSpPr/>
          <p:nvPr/>
        </p:nvSpPr>
        <p:spPr>
          <a:xfrm>
            <a:off x="969963" y="3997325"/>
            <a:ext cx="1210588" cy="400110"/>
          </a:xfrm>
          <a:prstGeom prst="rect">
            <a:avLst/>
          </a:prstGeom>
          <a:noFill/>
          <a:ln w="9525">
            <a:noFill/>
          </a:ln>
        </p:spPr>
        <p:txBody>
          <a:bodyPr wrap="none">
            <a:spAutoFit/>
          </a:bodyPr>
          <a:lstStyle/>
          <a:p>
            <a:pPr lvl="0" eaLnBrk="1" hangingPunct="1"/>
            <a:r>
              <a:rPr lang="zh-CN" altLang="en-US" sz="2000" b="1" dirty="0" smtClean="0">
                <a:solidFill>
                  <a:schemeClr val="bg1"/>
                </a:solidFill>
              </a:rPr>
              <a:t>封装插件</a:t>
            </a:r>
            <a:endParaRPr lang="zh-CN" altLang="en-US" sz="2000" b="1" dirty="0">
              <a:solidFill>
                <a:schemeClr val="bg1"/>
              </a:solidFill>
              <a:latin typeface="等线" panose="02010600030101010101" pitchFamily="2" charset="-122"/>
              <a:ea typeface="等线" panose="02010600030101010101" pitchFamily="2" charset="-122"/>
            </a:endParaRPr>
          </a:p>
        </p:txBody>
      </p:sp>
      <p:sp>
        <p:nvSpPr>
          <p:cNvPr id="5132" name="文本框 14"/>
          <p:cNvSpPr txBox="1"/>
          <p:nvPr/>
        </p:nvSpPr>
        <p:spPr>
          <a:xfrm>
            <a:off x="6559550" y="4443413"/>
            <a:ext cx="4471988" cy="461665"/>
          </a:xfrm>
          <a:prstGeom prst="rect">
            <a:avLst/>
          </a:prstGeom>
          <a:noFill/>
          <a:ln w="9525">
            <a:noFill/>
          </a:ln>
        </p:spPr>
        <p:txBody>
          <a:bodyPr>
            <a:spAutoFit/>
          </a:bodyPr>
          <a:lstStyle/>
          <a:p>
            <a:pPr lvl="0" eaLnBrk="1" hangingPunct="1"/>
            <a:r>
              <a:rPr lang="en-US" altLang="zh-CN" sz="1200" dirty="0" smtClean="0">
                <a:solidFill>
                  <a:schemeClr val="bg1"/>
                </a:solidFill>
                <a:latin typeface="等线" panose="02010600030101010101" pitchFamily="2" charset="-122"/>
                <a:ea typeface="等线" panose="02010600030101010101" pitchFamily="2" charset="-122"/>
              </a:rPr>
              <a:t>1.</a:t>
            </a:r>
            <a:r>
              <a:rPr lang="zh-CN" altLang="en-US" sz="1200" dirty="0" smtClean="0">
                <a:solidFill>
                  <a:schemeClr val="bg1"/>
                </a:solidFill>
                <a:latin typeface="等线" panose="02010600030101010101" pitchFamily="2" charset="-122"/>
                <a:ea typeface="等线" panose="02010600030101010101" pitchFamily="2" charset="-122"/>
              </a:rPr>
              <a:t>重新添加平添和插件</a:t>
            </a:r>
            <a:endParaRPr lang="en-US" altLang="zh-CN" sz="1200" dirty="0" smtClean="0">
              <a:solidFill>
                <a:schemeClr val="bg1"/>
              </a:solidFill>
              <a:latin typeface="等线" panose="02010600030101010101" pitchFamily="2" charset="-122"/>
              <a:ea typeface="等线" panose="02010600030101010101" pitchFamily="2" charset="-122"/>
            </a:endParaRPr>
          </a:p>
          <a:p>
            <a:pPr lvl="0" eaLnBrk="1" hangingPunct="1"/>
            <a:r>
              <a:rPr lang="en-US" altLang="zh-CN" sz="1200" dirty="0" smtClean="0">
                <a:solidFill>
                  <a:schemeClr val="bg1"/>
                </a:solidFill>
              </a:rPr>
              <a:t>2.</a:t>
            </a:r>
            <a:r>
              <a:rPr lang="zh-CN" altLang="en-US" sz="1200" dirty="0" smtClean="0">
                <a:solidFill>
                  <a:schemeClr val="bg1"/>
                </a:solidFill>
              </a:rPr>
              <a:t>打包测试</a:t>
            </a:r>
            <a:endParaRPr lang="zh-CN" altLang="en-US" sz="1200" dirty="0">
              <a:solidFill>
                <a:schemeClr val="bg1"/>
              </a:solidFill>
              <a:latin typeface="等线" panose="02010600030101010101" pitchFamily="2" charset="-122"/>
              <a:ea typeface="等线" panose="02010600030101010101" pitchFamily="2" charset="-122"/>
            </a:endParaRPr>
          </a:p>
        </p:txBody>
      </p:sp>
      <p:sp>
        <p:nvSpPr>
          <p:cNvPr id="5133" name="矩形 15"/>
          <p:cNvSpPr/>
          <p:nvPr/>
        </p:nvSpPr>
        <p:spPr>
          <a:xfrm>
            <a:off x="6559550" y="3997325"/>
            <a:ext cx="1210588" cy="400110"/>
          </a:xfrm>
          <a:prstGeom prst="rect">
            <a:avLst/>
          </a:prstGeom>
          <a:noFill/>
          <a:ln w="9525">
            <a:noFill/>
          </a:ln>
        </p:spPr>
        <p:txBody>
          <a:bodyPr wrap="none">
            <a:spAutoFit/>
          </a:bodyPr>
          <a:lstStyle/>
          <a:p>
            <a:pPr lvl="0" eaLnBrk="1" hangingPunct="1"/>
            <a:r>
              <a:rPr lang="zh-CN" altLang="en-US" sz="2000" b="1" dirty="0" smtClean="0">
                <a:solidFill>
                  <a:schemeClr val="bg1"/>
                </a:solidFill>
              </a:rPr>
              <a:t>测试插件</a:t>
            </a:r>
            <a:endParaRPr lang="zh-CN" altLang="en-US" sz="2000" b="1" dirty="0">
              <a:solidFill>
                <a:schemeClr val="bg1"/>
              </a:solidFill>
              <a:latin typeface="等线" panose="02010600030101010101" pitchFamily="2" charset="-122"/>
              <a:ea typeface="等线" panose="02010600030101010101" pitchFamily="2" charset="-122"/>
            </a:endParaRPr>
          </a:p>
        </p:txBody>
      </p:sp>
      <p:sp>
        <p:nvSpPr>
          <p:cNvPr id="17" name="椭圆 16"/>
          <p:cNvSpPr/>
          <p:nvPr/>
        </p:nvSpPr>
        <p:spPr>
          <a:xfrm>
            <a:off x="-1227137" y="-1346200"/>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8" name="椭圆 17"/>
          <p:cNvSpPr/>
          <p:nvPr/>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136" name="矩形 19"/>
          <p:cNvSpPr/>
          <p:nvPr/>
        </p:nvSpPr>
        <p:spPr>
          <a:xfrm>
            <a:off x="1344613" y="447675"/>
            <a:ext cx="1210588" cy="400110"/>
          </a:xfrm>
          <a:prstGeom prst="rect">
            <a:avLst/>
          </a:prstGeom>
          <a:noFill/>
          <a:ln w="9525">
            <a:noFill/>
          </a:ln>
        </p:spPr>
        <p:txBody>
          <a:bodyPr wrap="none">
            <a:spAutoFit/>
          </a:bodyPr>
          <a:lstStyle/>
          <a:p>
            <a:pPr lvl="0" eaLnBrk="1" hangingPunct="1"/>
            <a:r>
              <a:rPr lang="zh-CN" altLang="en-US" sz="2000" b="1" dirty="0" smtClean="0">
                <a:solidFill>
                  <a:srgbClr val="404040"/>
                </a:solidFill>
              </a:rPr>
              <a:t>插件开发</a:t>
            </a:r>
            <a:endParaRPr lang="zh-CN" altLang="en-US" sz="2000" b="1" dirty="0">
              <a:solidFill>
                <a:srgbClr val="404040"/>
              </a:solidFill>
              <a:latin typeface="等线" panose="02010600030101010101" pitchFamily="2" charset="-122"/>
              <a:ea typeface="等线" panose="02010600030101010101" pitchFamily="2" charset="-122"/>
            </a:endParaRPr>
          </a:p>
        </p:txBody>
      </p:sp>
      <p:sp>
        <p:nvSpPr>
          <p:cNvPr id="5137" name="矩形 20"/>
          <p:cNvSpPr/>
          <p:nvPr/>
        </p:nvSpPr>
        <p:spPr>
          <a:xfrm>
            <a:off x="1344613" y="765175"/>
            <a:ext cx="1031051" cy="261610"/>
          </a:xfrm>
          <a:prstGeom prst="rect">
            <a:avLst/>
          </a:prstGeom>
          <a:noFill/>
          <a:ln w="9525">
            <a:noFill/>
          </a:ln>
        </p:spPr>
        <p:txBody>
          <a:bodyPr wrap="none">
            <a:spAutoFit/>
          </a:bodyPr>
          <a:lstStyle/>
          <a:p>
            <a:pPr lvl="0" eaLnBrk="1" hangingPunct="1"/>
            <a:r>
              <a:rPr lang="zh-CN" altLang="en-US" sz="1100" dirty="0" smtClean="0">
                <a:solidFill>
                  <a:srgbClr val="7F7F7F"/>
                </a:solidFill>
              </a:rPr>
              <a:t>基本流程如下</a:t>
            </a:r>
            <a:endParaRPr lang="zh-CN" altLang="en-US" sz="1100" dirty="0">
              <a:solidFill>
                <a:srgbClr val="7F7F7F"/>
              </a:solidFill>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03488" y="-762000"/>
            <a:ext cx="15414625" cy="154146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 name="椭圆 2"/>
          <p:cNvSpPr/>
          <p:nvPr/>
        </p:nvSpPr>
        <p:spPr>
          <a:xfrm>
            <a:off x="-1420812" y="-2633662"/>
            <a:ext cx="7847013" cy="7847013"/>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6388" name="文本框 3"/>
          <p:cNvSpPr txBox="1"/>
          <p:nvPr/>
        </p:nvSpPr>
        <p:spPr>
          <a:xfrm>
            <a:off x="8626475" y="5213350"/>
            <a:ext cx="2554288" cy="708025"/>
          </a:xfrm>
          <a:prstGeom prst="rect">
            <a:avLst/>
          </a:prstGeom>
          <a:noFill/>
          <a:ln w="9525">
            <a:noFill/>
          </a:ln>
        </p:spPr>
        <p:txBody>
          <a:bodyPr wrap="none">
            <a:spAutoFit/>
          </a:bodyPr>
          <a:lstStyle/>
          <a:p>
            <a:pPr lvl="0" algn="ctr" eaLnBrk="1" hangingPunct="1"/>
            <a:r>
              <a:rPr lang="en-US" altLang="zh-CN" sz="4000" dirty="0">
                <a:solidFill>
                  <a:schemeClr val="bg1"/>
                </a:solidFill>
                <a:latin typeface="Gotham Rounded Medium" panose="02010600030101010101" pitchFamily="50" charset="-122"/>
                <a:ea typeface="等线" panose="02010600030101010101" pitchFamily="2" charset="-122"/>
              </a:rPr>
              <a:t>THANKS!</a:t>
            </a:r>
            <a:endParaRPr lang="zh-CN" altLang="en-US" sz="4000" dirty="0">
              <a:solidFill>
                <a:schemeClr val="bg1"/>
              </a:solidFill>
              <a:latin typeface="Gotham Rounded Medium" panose="02010600030101010101" pitchFamily="50" charset="-122"/>
              <a:ea typeface="等线" panose="02010600030101010101" pitchFamily="2" charset="-122"/>
            </a:endParaRPr>
          </a:p>
        </p:txBody>
      </p:sp>
      <p:cxnSp>
        <p:nvCxnSpPr>
          <p:cNvPr id="6" name="直接连接符 5"/>
          <p:cNvCxnSpPr/>
          <p:nvPr/>
        </p:nvCxnSpPr>
        <p:spPr>
          <a:xfrm>
            <a:off x="9605963" y="5921375"/>
            <a:ext cx="14033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827183" y="440165"/>
            <a:ext cx="714375" cy="7127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5" name="椭圆 24"/>
          <p:cNvSpPr/>
          <p:nvPr/>
        </p:nvSpPr>
        <p:spPr>
          <a:xfrm>
            <a:off x="5516610" y="954561"/>
            <a:ext cx="192088" cy="192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椭圆 3"/>
          <p:cNvSpPr/>
          <p:nvPr/>
        </p:nvSpPr>
        <p:spPr>
          <a:xfrm>
            <a:off x="4822872" y="229073"/>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77" name="文本框 4"/>
          <p:cNvSpPr txBox="1"/>
          <p:nvPr/>
        </p:nvSpPr>
        <p:spPr>
          <a:xfrm>
            <a:off x="4924472" y="321148"/>
            <a:ext cx="809837" cy="769441"/>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01</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078" name="文本框 5"/>
          <p:cNvSpPr txBox="1"/>
          <p:nvPr/>
        </p:nvSpPr>
        <p:spPr>
          <a:xfrm>
            <a:off x="6102700" y="550317"/>
            <a:ext cx="1560043" cy="369332"/>
          </a:xfrm>
          <a:prstGeom prst="rect">
            <a:avLst/>
          </a:prstGeom>
          <a:noFill/>
          <a:ln w="9525">
            <a:noFill/>
          </a:ln>
        </p:spPr>
        <p:txBody>
          <a:bodyPr wrap="none">
            <a:spAutoFit/>
          </a:bodyPr>
          <a:lstStyle/>
          <a:p>
            <a:pPr lvl="0" algn="ctr" eaLnBrk="1" hangingPunct="1"/>
            <a:r>
              <a:rPr lang="zh-CN" altLang="en-US" dirty="0" smtClean="0">
                <a:latin typeface="等线 Light" panose="02010600030101010101" pitchFamily="2" charset="-122"/>
              </a:rPr>
              <a:t>创建</a:t>
            </a:r>
            <a:r>
              <a:rPr lang="en-US" altLang="zh-CN" dirty="0" smtClean="0">
                <a:latin typeface="等线 Light" panose="02010600030101010101" pitchFamily="2" charset="-122"/>
              </a:rPr>
              <a:t>ionic</a:t>
            </a:r>
            <a:r>
              <a:rPr lang="zh-CN" altLang="en-US" dirty="0" smtClean="0">
                <a:latin typeface="等线 Light" panose="02010600030101010101" pitchFamily="2" charset="-122"/>
              </a:rPr>
              <a:t>工程</a:t>
            </a:r>
            <a:endParaRPr lang="zh-CN" altLang="en-US" dirty="0">
              <a:latin typeface="等线 Light" panose="02010600030101010101" pitchFamily="2" charset="-122"/>
              <a:ea typeface="等线" panose="02010600030101010101" pitchFamily="2" charset="-122"/>
            </a:endParaRPr>
          </a:p>
        </p:txBody>
      </p:sp>
      <p:sp>
        <p:nvSpPr>
          <p:cNvPr id="3080" name="文本框 10"/>
          <p:cNvSpPr txBox="1"/>
          <p:nvPr/>
        </p:nvSpPr>
        <p:spPr>
          <a:xfrm>
            <a:off x="6195627" y="2168998"/>
            <a:ext cx="1800494" cy="369332"/>
          </a:xfrm>
          <a:prstGeom prst="rect">
            <a:avLst/>
          </a:prstGeom>
          <a:noFill/>
          <a:ln w="9525">
            <a:noFill/>
          </a:ln>
        </p:spPr>
        <p:txBody>
          <a:bodyPr wrap="none">
            <a:spAutoFit/>
          </a:bodyPr>
          <a:lstStyle/>
          <a:p>
            <a:pPr lvl="0" algn="ctr" eaLnBrk="1" hangingPunct="1"/>
            <a:r>
              <a:rPr lang="zh-CN" altLang="en-US" dirty="0" smtClean="0">
                <a:latin typeface="等线 Light" panose="02010600030101010101" pitchFamily="2" charset="-122"/>
              </a:rPr>
              <a:t>创建插件并安装</a:t>
            </a:r>
            <a:endParaRPr lang="zh-CN" altLang="en-US" dirty="0">
              <a:latin typeface="等线 Light" panose="02010600030101010101" pitchFamily="2" charset="-122"/>
              <a:ea typeface="等线" panose="02010600030101010101" pitchFamily="2" charset="-122"/>
            </a:endParaRPr>
          </a:p>
        </p:txBody>
      </p:sp>
      <p:sp>
        <p:nvSpPr>
          <p:cNvPr id="3082" name="文本框 15"/>
          <p:cNvSpPr txBox="1"/>
          <p:nvPr/>
        </p:nvSpPr>
        <p:spPr>
          <a:xfrm>
            <a:off x="6266570" y="3725485"/>
            <a:ext cx="1800494" cy="369332"/>
          </a:xfrm>
          <a:prstGeom prst="rect">
            <a:avLst/>
          </a:prstGeom>
          <a:noFill/>
          <a:ln w="9525">
            <a:noFill/>
          </a:ln>
        </p:spPr>
        <p:txBody>
          <a:bodyPr wrap="none">
            <a:spAutoFit/>
          </a:bodyPr>
          <a:lstStyle/>
          <a:p>
            <a:pPr lvl="0" algn="ctr" eaLnBrk="1" hangingPunct="1"/>
            <a:r>
              <a:rPr lang="zh-CN" altLang="en-US" dirty="0" smtClean="0">
                <a:latin typeface="等线 Light" panose="02010600030101010101" pitchFamily="2" charset="-122"/>
              </a:rPr>
              <a:t>调试并封装插件</a:t>
            </a:r>
            <a:endParaRPr lang="zh-CN" altLang="en-US" dirty="0">
              <a:latin typeface="等线 Light" panose="02010600030101010101" pitchFamily="2" charset="-122"/>
              <a:ea typeface="等线" panose="02010600030101010101" pitchFamily="2" charset="-122"/>
            </a:endParaRPr>
          </a:p>
        </p:txBody>
      </p:sp>
      <p:sp>
        <p:nvSpPr>
          <p:cNvPr id="3084" name="文本框 20"/>
          <p:cNvSpPr txBox="1"/>
          <p:nvPr/>
        </p:nvSpPr>
        <p:spPr>
          <a:xfrm>
            <a:off x="6394284" y="5334023"/>
            <a:ext cx="1107996" cy="369332"/>
          </a:xfrm>
          <a:prstGeom prst="rect">
            <a:avLst/>
          </a:prstGeom>
          <a:noFill/>
          <a:ln w="9525">
            <a:noFill/>
          </a:ln>
        </p:spPr>
        <p:txBody>
          <a:bodyPr wrap="none">
            <a:spAutoFit/>
          </a:bodyPr>
          <a:lstStyle/>
          <a:p>
            <a:pPr lvl="0" algn="ctr" eaLnBrk="1" hangingPunct="1"/>
            <a:r>
              <a:rPr lang="zh-CN" altLang="en-US" dirty="0" smtClean="0">
                <a:latin typeface="等线 Light" panose="02010600030101010101" pitchFamily="2" charset="-122"/>
              </a:rPr>
              <a:t>测试插件</a:t>
            </a:r>
            <a:endParaRPr lang="zh-CN" altLang="en-US" dirty="0">
              <a:latin typeface="等线 Light" panose="02010600030101010101" pitchFamily="2" charset="-122"/>
              <a:ea typeface="等线" panose="02010600030101010101" pitchFamily="2" charset="-122"/>
            </a:endParaRPr>
          </a:p>
        </p:txBody>
      </p:sp>
      <p:sp>
        <p:nvSpPr>
          <p:cNvPr id="23" name="椭圆 22"/>
          <p:cNvSpPr/>
          <p:nvPr/>
        </p:nvSpPr>
        <p:spPr>
          <a:xfrm>
            <a:off x="938308" y="373490"/>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 name="MH_Others_1"/>
          <p:cNvSpPr txBox="1"/>
          <p:nvPr>
            <p:custDataLst>
              <p:tags r:id="rId1"/>
            </p:custDataLst>
          </p:nvPr>
        </p:nvSpPr>
        <p:spPr>
          <a:xfrm>
            <a:off x="230283" y="1152952"/>
            <a:ext cx="3956050"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开发步骤</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9" name="椭圆 8"/>
          <p:cNvSpPr/>
          <p:nvPr/>
        </p:nvSpPr>
        <p:spPr>
          <a:xfrm>
            <a:off x="4850642" y="1913150"/>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89" name="文本框 9"/>
          <p:cNvSpPr txBox="1"/>
          <p:nvPr/>
        </p:nvSpPr>
        <p:spPr>
          <a:xfrm>
            <a:off x="4941130" y="2005225"/>
            <a:ext cx="771525" cy="76835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02</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3" name="椭圆 32"/>
          <p:cNvSpPr/>
          <p:nvPr/>
        </p:nvSpPr>
        <p:spPr>
          <a:xfrm>
            <a:off x="5558667" y="2619588"/>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4" name="椭圆 13"/>
          <p:cNvSpPr/>
          <p:nvPr/>
        </p:nvSpPr>
        <p:spPr>
          <a:xfrm>
            <a:off x="4892059" y="3468996"/>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92" name="文本框 14"/>
          <p:cNvSpPr txBox="1"/>
          <p:nvPr/>
        </p:nvSpPr>
        <p:spPr>
          <a:xfrm>
            <a:off x="4953972" y="3561071"/>
            <a:ext cx="771525" cy="76835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03</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4" name="椭圆 33"/>
          <p:cNvSpPr/>
          <p:nvPr/>
        </p:nvSpPr>
        <p:spPr>
          <a:xfrm>
            <a:off x="5633422" y="4175434"/>
            <a:ext cx="192088" cy="192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9" name="椭圆 18"/>
          <p:cNvSpPr/>
          <p:nvPr/>
        </p:nvSpPr>
        <p:spPr>
          <a:xfrm>
            <a:off x="4906181" y="5040383"/>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95" name="文本框 19"/>
          <p:cNvSpPr txBox="1"/>
          <p:nvPr/>
        </p:nvSpPr>
        <p:spPr>
          <a:xfrm>
            <a:off x="4996669" y="5132458"/>
            <a:ext cx="771525" cy="769938"/>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04</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5" name="椭圆 34"/>
          <p:cNvSpPr/>
          <p:nvPr/>
        </p:nvSpPr>
        <p:spPr>
          <a:xfrm>
            <a:off x="5622144" y="5772221"/>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433317"/>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a:off x="2457734" y="2039250"/>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1228299"/>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1" smtClean="0">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cs typeface="Arial" panose="020B0604020202020204" pitchFamily="34" charset="0"/>
              </a:rPr>
              <a:t>1.1</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1" name="文本框 7"/>
          <p:cNvSpPr txBox="1"/>
          <p:nvPr/>
        </p:nvSpPr>
        <p:spPr>
          <a:xfrm>
            <a:off x="3796068" y="1617995"/>
            <a:ext cx="3778439" cy="1169551"/>
          </a:xfrm>
          <a:prstGeom prst="rect">
            <a:avLst/>
          </a:prstGeom>
          <a:noFill/>
          <a:ln w="9525">
            <a:noFill/>
          </a:ln>
        </p:spPr>
        <p:txBody>
          <a:bodyPr wrap="square">
            <a:spAutoFit/>
          </a:bodyPr>
          <a:lstStyle/>
          <a:p>
            <a:pPr lvl="0" eaLnBrk="1" hangingPunct="1"/>
            <a:r>
              <a:rPr lang="en-US" altLang="zh-CN" sz="1400" dirty="0" smtClean="0">
                <a:latin typeface="等线" panose="02010600030101010101" pitchFamily="2" charset="-122"/>
                <a:ea typeface="等线" panose="02010600030101010101" pitchFamily="2" charset="-122"/>
              </a:rPr>
              <a:t>1.</a:t>
            </a:r>
            <a:r>
              <a:rPr lang="zh-CN" altLang="en-US" sz="1400" dirty="0" smtClean="0"/>
              <a:t>使用命令</a:t>
            </a:r>
            <a:r>
              <a:rPr lang="en-US" altLang="zh-CN" sz="1400" dirty="0" smtClean="0"/>
              <a:t>ionic start  &lt;name&gt;  blank</a:t>
            </a:r>
            <a:endParaRPr lang="en-US" altLang="zh-CN" sz="1400" dirty="0" smtClean="0">
              <a:latin typeface="等线" panose="02010600030101010101" pitchFamily="2" charset="-122"/>
              <a:ea typeface="等线" panose="02010600030101010101" pitchFamily="2" charset="-122"/>
            </a:endParaRPr>
          </a:p>
          <a:p>
            <a:pPr lvl="0" eaLnBrk="1" hangingPunct="1"/>
            <a:endParaRPr lang="en-US" altLang="zh-CN" sz="1400" dirty="0" smtClean="0">
              <a:latin typeface="等线" panose="02010600030101010101" pitchFamily="2" charset="-122"/>
              <a:ea typeface="等线" panose="02010600030101010101" pitchFamily="2" charset="-122"/>
            </a:endParaRPr>
          </a:p>
          <a:p>
            <a:pPr lvl="0" eaLnBrk="1" hangingPunct="1"/>
            <a:r>
              <a:rPr lang="en-US" altLang="zh-CN" sz="1400" dirty="0" smtClean="0"/>
              <a:t>2..</a:t>
            </a:r>
            <a:r>
              <a:rPr lang="zh-CN" altLang="en-US" sz="1400" dirty="0" smtClean="0"/>
              <a:t>添加平台</a:t>
            </a:r>
            <a:r>
              <a:rPr lang="en-US" altLang="zh-CN" sz="1400" dirty="0" smtClean="0"/>
              <a:t>ionic platform add android</a:t>
            </a:r>
          </a:p>
          <a:p>
            <a:pPr lvl="0" eaLnBrk="1" hangingPunct="1"/>
            <a:endParaRPr lang="en-US" altLang="zh-CN" sz="1400" dirty="0" smtClean="0"/>
          </a:p>
          <a:p>
            <a:pPr lvl="0" eaLnBrk="1" hangingPunct="1"/>
            <a:r>
              <a:rPr lang="en-US" altLang="zh-CN" sz="1400" dirty="0" smtClean="0">
                <a:latin typeface="等线" panose="02010600030101010101" pitchFamily="2" charset="-122"/>
                <a:ea typeface="等线" panose="02010600030101010101" pitchFamily="2" charset="-122"/>
              </a:rPr>
              <a:t>3.</a:t>
            </a:r>
            <a:r>
              <a:rPr lang="zh-CN" altLang="en-US" sz="1400" dirty="0" smtClean="0"/>
              <a:t>打包</a:t>
            </a:r>
            <a:r>
              <a:rPr lang="en-US" altLang="zh-CN" sz="1400" dirty="0" smtClean="0"/>
              <a:t>ionic build android</a:t>
            </a:r>
            <a:endParaRPr lang="zh-CN" altLang="en-US" sz="1400" dirty="0">
              <a:latin typeface="等线" panose="02010600030101010101" pitchFamily="2" charset="-122"/>
              <a:ea typeface="等线" panose="02010600030101010101" pitchFamily="2" charset="-122"/>
            </a:endParaRPr>
          </a:p>
        </p:txBody>
      </p:sp>
      <p:sp>
        <p:nvSpPr>
          <p:cNvPr id="4102" name="矩形 1"/>
          <p:cNvSpPr/>
          <p:nvPr/>
        </p:nvSpPr>
        <p:spPr>
          <a:xfrm>
            <a:off x="3768772" y="1074786"/>
            <a:ext cx="1768433" cy="400110"/>
          </a:xfrm>
          <a:prstGeom prst="rect">
            <a:avLst/>
          </a:prstGeom>
          <a:noFill/>
          <a:ln w="9525">
            <a:noFill/>
          </a:ln>
        </p:spPr>
        <p:txBody>
          <a:bodyPr wrap="none">
            <a:spAutoFit/>
          </a:bodyPr>
          <a:lstStyle/>
          <a:p>
            <a:pPr lvl="0" eaLnBrk="1" hangingPunct="1"/>
            <a:r>
              <a:rPr lang="zh-CN" altLang="en-US" sz="2000" b="1" dirty="0" smtClean="0"/>
              <a:t>创建</a:t>
            </a:r>
            <a:r>
              <a:rPr lang="en-US" altLang="zh-CN" sz="2000" b="1" dirty="0" smtClean="0"/>
              <a:t>ionic</a:t>
            </a:r>
            <a:r>
              <a:rPr lang="zh-CN" altLang="en-US" sz="2000" b="1" dirty="0" smtClean="0"/>
              <a:t>工程</a:t>
            </a:r>
            <a:endParaRPr lang="zh-CN" altLang="en-US" sz="2000" b="1" dirty="0">
              <a:latin typeface="等线" panose="02010600030101010101" pitchFamily="2" charset="-122"/>
              <a:ea typeface="等线" panose="02010600030101010101" pitchFamily="2" charset="-122"/>
            </a:endParaRPr>
          </a:p>
        </p:txBody>
      </p:sp>
      <p:pic>
        <p:nvPicPr>
          <p:cNvPr id="9217" name="Picture 1" descr="C:\Users\Administrator\AppData\Roaming\Tencent\Users\1572996447\QQ\WinTemp\RichOle\3O7XZGMT0SH~S2MJAHV94]J.png"/>
          <p:cNvPicPr>
            <a:picLocks noChangeAspect="1" noChangeArrowheads="1"/>
          </p:cNvPicPr>
          <p:nvPr/>
        </p:nvPicPr>
        <p:blipFill>
          <a:blip r:embed="rId3" cstate="print"/>
          <a:srcRect/>
          <a:stretch>
            <a:fillRect/>
          </a:stretch>
        </p:blipFill>
        <p:spPr bwMode="auto">
          <a:xfrm>
            <a:off x="2606722" y="3330054"/>
            <a:ext cx="7029450" cy="304800"/>
          </a:xfrm>
          <a:prstGeom prst="rect">
            <a:avLst/>
          </a:prstGeom>
          <a:noFill/>
        </p:spPr>
      </p:pic>
      <p:pic>
        <p:nvPicPr>
          <p:cNvPr id="9218" name="Picture 2" descr="C:\Users\Administrator\AppData\Roaming\Tencent\Users\1572996447\QQ\WinTemp\RichOle\YI}7S88T)5]4[8)SR3XV~8J.png"/>
          <p:cNvPicPr>
            <a:picLocks noChangeAspect="1" noChangeArrowheads="1"/>
          </p:cNvPicPr>
          <p:nvPr/>
        </p:nvPicPr>
        <p:blipFill>
          <a:blip r:embed="rId4" cstate="print"/>
          <a:srcRect/>
          <a:stretch>
            <a:fillRect/>
          </a:stretch>
        </p:blipFill>
        <p:spPr bwMode="auto">
          <a:xfrm>
            <a:off x="2593075" y="3998794"/>
            <a:ext cx="6657975" cy="314325"/>
          </a:xfrm>
          <a:prstGeom prst="rect">
            <a:avLst/>
          </a:prstGeom>
          <a:noFill/>
        </p:spPr>
      </p:pic>
      <p:pic>
        <p:nvPicPr>
          <p:cNvPr id="9219" name="Picture 3" descr="C:\Users\Administrator\AppData\Roaming\Tencent\Users\1572996447\QQ\WinTemp\RichOle\V7VJZEW3DOEE72W01[}J3}M.png"/>
          <p:cNvPicPr>
            <a:picLocks noChangeAspect="1" noChangeArrowheads="1"/>
          </p:cNvPicPr>
          <p:nvPr/>
        </p:nvPicPr>
        <p:blipFill>
          <a:blip r:embed="rId5" cstate="print"/>
          <a:srcRect/>
          <a:stretch>
            <a:fillRect/>
          </a:stretch>
        </p:blipFill>
        <p:spPr bwMode="auto">
          <a:xfrm>
            <a:off x="2579427" y="4694830"/>
            <a:ext cx="5143500" cy="276225"/>
          </a:xfrm>
          <a:prstGeom prst="rect">
            <a:avLst/>
          </a:prstGeom>
          <a:noFill/>
        </p:spPr>
      </p:pic>
      <p:sp>
        <p:nvSpPr>
          <p:cNvPr id="13" name="文本框 7"/>
          <p:cNvSpPr txBox="1"/>
          <p:nvPr/>
        </p:nvSpPr>
        <p:spPr>
          <a:xfrm>
            <a:off x="6759907" y="5127744"/>
            <a:ext cx="3778439" cy="738664"/>
          </a:xfrm>
          <a:prstGeom prst="rect">
            <a:avLst/>
          </a:prstGeom>
          <a:noFill/>
          <a:ln w="9525">
            <a:noFill/>
          </a:ln>
        </p:spPr>
        <p:txBody>
          <a:bodyPr wrap="square">
            <a:spAutoFit/>
          </a:bodyPr>
          <a:lstStyle/>
          <a:p>
            <a:pPr lvl="0" eaLnBrk="1" hangingPunct="1"/>
            <a:r>
              <a:rPr lang="zh-CN" altLang="en-US" sz="1400" dirty="0" smtClean="0">
                <a:solidFill>
                  <a:srgbClr val="FF0000"/>
                </a:solidFill>
              </a:rPr>
              <a:t>注意：为了方便后面的插件调用和调试，在该步骤的</a:t>
            </a:r>
            <a:r>
              <a:rPr lang="en-US" altLang="zh-CN" sz="1400" dirty="0" smtClean="0">
                <a:solidFill>
                  <a:srgbClr val="FF0000"/>
                </a:solidFill>
              </a:rPr>
              <a:t>2</a:t>
            </a:r>
            <a:r>
              <a:rPr lang="zh-CN" altLang="en-US" sz="1400" dirty="0" smtClean="0">
                <a:solidFill>
                  <a:srgbClr val="FF0000"/>
                </a:solidFill>
              </a:rPr>
              <a:t>和</a:t>
            </a:r>
            <a:r>
              <a:rPr lang="en-US" altLang="zh-CN" sz="1400" dirty="0" smtClean="0">
                <a:solidFill>
                  <a:srgbClr val="FF0000"/>
                </a:solidFill>
              </a:rPr>
              <a:t>3</a:t>
            </a:r>
            <a:r>
              <a:rPr lang="zh-CN" altLang="en-US" sz="1400" dirty="0" smtClean="0">
                <a:solidFill>
                  <a:srgbClr val="FF0000"/>
                </a:solidFill>
              </a:rPr>
              <a:t>之前修改一下工程中的</a:t>
            </a:r>
            <a:r>
              <a:rPr lang="en-US" altLang="zh-CN" sz="1400" dirty="0" err="1" smtClean="0">
                <a:solidFill>
                  <a:srgbClr val="FF0000"/>
                </a:solidFill>
              </a:rPr>
              <a:t>index.html</a:t>
            </a:r>
            <a:r>
              <a:rPr lang="zh-CN" altLang="en-US" sz="1400" dirty="0" smtClean="0">
                <a:solidFill>
                  <a:srgbClr val="FF0000"/>
                </a:solidFill>
              </a:rPr>
              <a:t>和</a:t>
            </a:r>
            <a:r>
              <a:rPr lang="en-US" altLang="zh-CN" sz="1400" dirty="0" err="1" smtClean="0">
                <a:solidFill>
                  <a:srgbClr val="FF0000"/>
                </a:solidFill>
              </a:rPr>
              <a:t>app.js</a:t>
            </a:r>
            <a:r>
              <a:rPr lang="zh-CN" altLang="en-US" sz="1400" dirty="0" smtClean="0">
                <a:solidFill>
                  <a:srgbClr val="FF0000"/>
                </a:solidFill>
              </a:rPr>
              <a:t>，修改可参考下一页。</a:t>
            </a:r>
            <a:endParaRPr lang="en-US" altLang="zh-CN" sz="1400" dirty="0" smtClean="0">
              <a:solidFill>
                <a:srgbClr val="FF0000"/>
              </a:solidFill>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433317"/>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nvSpPr>
        <p:spPr>
          <a:xfrm>
            <a:off x="2457734" y="2039250"/>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1228299"/>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1" smtClean="0">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cs typeface="Arial" panose="020B0604020202020204" pitchFamily="34" charset="0"/>
              </a:rPr>
              <a:t>1.2</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2" name="矩形 1"/>
          <p:cNvSpPr/>
          <p:nvPr/>
        </p:nvSpPr>
        <p:spPr>
          <a:xfrm>
            <a:off x="3727828" y="1566105"/>
            <a:ext cx="1768433" cy="400110"/>
          </a:xfrm>
          <a:prstGeom prst="rect">
            <a:avLst/>
          </a:prstGeom>
          <a:noFill/>
          <a:ln w="9525">
            <a:noFill/>
          </a:ln>
        </p:spPr>
        <p:txBody>
          <a:bodyPr wrap="none">
            <a:spAutoFit/>
          </a:bodyPr>
          <a:lstStyle/>
          <a:p>
            <a:pPr lvl="0" eaLnBrk="1" hangingPunct="1"/>
            <a:r>
              <a:rPr lang="zh-CN" altLang="en-US" sz="2000" b="1" dirty="0" smtClean="0"/>
              <a:t>创建</a:t>
            </a:r>
            <a:r>
              <a:rPr lang="en-US" altLang="zh-CN" sz="2000" b="1" dirty="0" smtClean="0"/>
              <a:t>ionic</a:t>
            </a:r>
            <a:r>
              <a:rPr lang="zh-CN" altLang="en-US" sz="2000" b="1" dirty="0" smtClean="0"/>
              <a:t>工程</a:t>
            </a:r>
            <a:endParaRPr lang="zh-CN" altLang="en-US" sz="2000" b="1" dirty="0">
              <a:latin typeface="等线" panose="02010600030101010101" pitchFamily="2" charset="-122"/>
              <a:ea typeface="等线" panose="02010600030101010101" pitchFamily="2" charset="-122"/>
            </a:endParaRPr>
          </a:p>
        </p:txBody>
      </p:sp>
      <p:pic>
        <p:nvPicPr>
          <p:cNvPr id="16385" name="Picture 1" descr="C:\Users\Administrator\AppData\Roaming\Tencent\Users\1572996447\QQ\WinTemp\RichOle\$8L(VFKD`MU8L5`[%PQAV(L.png"/>
          <p:cNvPicPr>
            <a:picLocks noChangeAspect="1" noChangeArrowheads="1"/>
          </p:cNvPicPr>
          <p:nvPr/>
        </p:nvPicPr>
        <p:blipFill>
          <a:blip r:embed="rId3" cstate="print"/>
          <a:srcRect/>
          <a:stretch>
            <a:fillRect/>
          </a:stretch>
        </p:blipFill>
        <p:spPr bwMode="auto">
          <a:xfrm>
            <a:off x="1596788" y="3998795"/>
            <a:ext cx="6019800" cy="2371725"/>
          </a:xfrm>
          <a:prstGeom prst="rect">
            <a:avLst/>
          </a:prstGeom>
          <a:noFill/>
        </p:spPr>
      </p:pic>
      <p:pic>
        <p:nvPicPr>
          <p:cNvPr id="16386" name="Picture 2" descr="C:\Users\Administrator\AppData\Roaming\Tencent\Users\1572996447\QQ\WinTemp\RichOle\VVOL1SPU@P5]]1~R[P6}L$2.png"/>
          <p:cNvPicPr>
            <a:picLocks noChangeAspect="1" noChangeArrowheads="1"/>
          </p:cNvPicPr>
          <p:nvPr/>
        </p:nvPicPr>
        <p:blipFill>
          <a:blip r:embed="rId4" cstate="print"/>
          <a:srcRect/>
          <a:stretch>
            <a:fillRect/>
          </a:stretch>
        </p:blipFill>
        <p:spPr bwMode="auto">
          <a:xfrm>
            <a:off x="6974006" y="191069"/>
            <a:ext cx="4381500" cy="35433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433317"/>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57734" y="2039250"/>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1228299"/>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2.1</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1" name="文本框 7"/>
          <p:cNvSpPr txBox="1"/>
          <p:nvPr/>
        </p:nvSpPr>
        <p:spPr>
          <a:xfrm>
            <a:off x="3796068" y="1617995"/>
            <a:ext cx="7053902" cy="2185214"/>
          </a:xfrm>
          <a:prstGeom prst="rect">
            <a:avLst/>
          </a:prstGeom>
          <a:noFill/>
          <a:ln w="9525">
            <a:noFill/>
          </a:ln>
        </p:spPr>
        <p:txBody>
          <a:bodyPr wrap="square">
            <a:spAutoFit/>
          </a:bodyPr>
          <a:lstStyle/>
          <a:p>
            <a:pPr lvl="0" eaLnBrk="1" hangingPunct="1"/>
            <a:r>
              <a:rPr lang="en-US" altLang="zh-CN" sz="1400" dirty="0" smtClean="0">
                <a:latin typeface="等线" panose="02010600030101010101" pitchFamily="2" charset="-122"/>
                <a:ea typeface="等线" panose="02010600030101010101" pitchFamily="2" charset="-122"/>
              </a:rPr>
              <a:t>1.</a:t>
            </a:r>
            <a:r>
              <a:rPr lang="zh-CN" altLang="en-US" sz="1400" dirty="0" smtClean="0">
                <a:latin typeface="等线" panose="02010600030101010101" pitchFamily="2" charset="-122"/>
                <a:ea typeface="等线" panose="02010600030101010101" pitchFamily="2" charset="-122"/>
              </a:rPr>
              <a:t>安装</a:t>
            </a:r>
            <a:r>
              <a:rPr lang="en-US" altLang="zh-CN" sz="1400" dirty="0" err="1" smtClean="0">
                <a:latin typeface="等线" panose="02010600030101010101" pitchFamily="2" charset="-122"/>
                <a:ea typeface="等线" panose="02010600030101010101" pitchFamily="2" charset="-122"/>
              </a:rPr>
              <a:t>plugman</a:t>
            </a:r>
            <a:r>
              <a:rPr lang="en-US" altLang="zh-CN" sz="1400" dirty="0" smtClean="0">
                <a:latin typeface="等线" panose="02010600030101010101" pitchFamily="2" charset="-122"/>
                <a:ea typeface="等线" panose="02010600030101010101" pitchFamily="2" charset="-122"/>
              </a:rPr>
              <a:t> :  </a:t>
            </a:r>
            <a:r>
              <a:rPr lang="zh-CN" altLang="en-US" sz="1400" dirty="0" smtClean="0">
                <a:latin typeface="等线" panose="02010600030101010101" pitchFamily="2" charset="-122"/>
                <a:ea typeface="等线" panose="02010600030101010101" pitchFamily="2" charset="-122"/>
              </a:rPr>
              <a:t>执行命令</a:t>
            </a:r>
            <a:r>
              <a:rPr lang="en-US" altLang="zh-CN" sz="1400" dirty="0" err="1" smtClean="0">
                <a:latin typeface="等线" panose="02010600030101010101" pitchFamily="2" charset="-122"/>
                <a:ea typeface="等线" panose="02010600030101010101" pitchFamily="2" charset="-122"/>
              </a:rPr>
              <a:t>npm</a:t>
            </a:r>
            <a:r>
              <a:rPr lang="en-US" altLang="zh-CN" sz="1400" dirty="0" smtClean="0">
                <a:latin typeface="等线" panose="02010600030101010101" pitchFamily="2" charset="-122"/>
                <a:ea typeface="等线" panose="02010600030101010101" pitchFamily="2" charset="-122"/>
              </a:rPr>
              <a:t> install –g </a:t>
            </a:r>
            <a:r>
              <a:rPr lang="en-US" altLang="zh-CN" sz="1400" dirty="0" err="1" smtClean="0">
                <a:latin typeface="等线" panose="02010600030101010101" pitchFamily="2" charset="-122"/>
                <a:ea typeface="等线" panose="02010600030101010101" pitchFamily="2" charset="-122"/>
              </a:rPr>
              <a:t>plugman</a:t>
            </a:r>
            <a:endParaRPr lang="en-US" altLang="zh-CN" sz="1400" dirty="0" smtClean="0">
              <a:latin typeface="等线" panose="02010600030101010101" pitchFamily="2" charset="-122"/>
              <a:ea typeface="等线" panose="02010600030101010101" pitchFamily="2" charset="-122"/>
            </a:endParaRPr>
          </a:p>
          <a:p>
            <a:pPr lvl="0" eaLnBrk="1" hangingPunct="1"/>
            <a:endParaRPr lang="en-US" altLang="zh-CN" sz="1400" dirty="0" smtClean="0"/>
          </a:p>
          <a:p>
            <a:pPr lvl="0" eaLnBrk="1" hangingPunct="1"/>
            <a:r>
              <a:rPr lang="en-US" altLang="zh-CN" sz="1400" dirty="0" smtClean="0"/>
              <a:t>2</a:t>
            </a:r>
            <a:r>
              <a:rPr lang="en-US" altLang="zh-CN" sz="1400" dirty="0" smtClean="0">
                <a:latin typeface="等线" panose="02010600030101010101" pitchFamily="2" charset="-122"/>
                <a:ea typeface="等线" panose="02010600030101010101" pitchFamily="2" charset="-122"/>
              </a:rPr>
              <a:t>.</a:t>
            </a:r>
            <a:r>
              <a:rPr lang="zh-CN" altLang="en-US" sz="1400" dirty="0" smtClean="0">
                <a:latin typeface="等线" panose="02010600030101010101" pitchFamily="2" charset="-122"/>
                <a:ea typeface="等线" panose="02010600030101010101" pitchFamily="2" charset="-122"/>
              </a:rPr>
              <a:t>创建空插件 </a:t>
            </a:r>
            <a:r>
              <a:rPr lang="en-US" altLang="zh-CN" sz="1400" dirty="0" err="1" smtClean="0">
                <a:latin typeface="等线" panose="02010600030101010101" pitchFamily="2" charset="-122"/>
                <a:ea typeface="等线" panose="02010600030101010101" pitchFamily="2" charset="-122"/>
              </a:rPr>
              <a:t>plugman</a:t>
            </a:r>
            <a:r>
              <a:rPr lang="en-US" altLang="zh-CN" sz="1400" dirty="0" smtClean="0">
                <a:latin typeface="等线" panose="02010600030101010101" pitchFamily="2" charset="-122"/>
                <a:ea typeface="等线" panose="02010600030101010101" pitchFamily="2" charset="-122"/>
              </a:rPr>
              <a:t> create –name&lt;</a:t>
            </a:r>
            <a:r>
              <a:rPr lang="en-US" altLang="zh-CN" sz="1400" dirty="0" err="1" smtClean="0">
                <a:latin typeface="等线" panose="02010600030101010101" pitchFamily="2" charset="-122"/>
                <a:ea typeface="等线" panose="02010600030101010101" pitchFamily="2" charset="-122"/>
              </a:rPr>
              <a:t>pluginName</a:t>
            </a:r>
            <a:r>
              <a:rPr lang="en-US" altLang="zh-CN" sz="1400" dirty="0" smtClean="0">
                <a:latin typeface="等线" panose="02010600030101010101" pitchFamily="2" charset="-122"/>
                <a:ea typeface="等线" panose="02010600030101010101" pitchFamily="2" charset="-122"/>
              </a:rPr>
              <a:t>&gt; --</a:t>
            </a:r>
            <a:r>
              <a:rPr lang="en-US" altLang="zh-CN" sz="1400" dirty="0" err="1" smtClean="0">
                <a:latin typeface="等线" panose="02010600030101010101" pitchFamily="2" charset="-122"/>
                <a:ea typeface="等线" panose="02010600030101010101" pitchFamily="2" charset="-122"/>
              </a:rPr>
              <a:t>plugin</a:t>
            </a:r>
            <a:r>
              <a:rPr lang="en-US" altLang="zh-CN" sz="1400" dirty="0" err="1" smtClean="0"/>
              <a:t>_id</a:t>
            </a:r>
            <a:r>
              <a:rPr lang="en-US" altLang="zh-CN" sz="1400" dirty="0" smtClean="0"/>
              <a:t>&lt;</a:t>
            </a:r>
            <a:r>
              <a:rPr lang="en-US" altLang="zh-CN" sz="1400" dirty="0" err="1" smtClean="0"/>
              <a:t>pluginId</a:t>
            </a:r>
            <a:r>
              <a:rPr lang="en-US" altLang="zh-CN" sz="1400" dirty="0" smtClean="0"/>
              <a:t>&gt; --</a:t>
            </a:r>
            <a:r>
              <a:rPr lang="en-US" altLang="zh-CN" sz="1400" dirty="0" err="1" smtClean="0"/>
              <a:t>plugin_version</a:t>
            </a:r>
            <a:r>
              <a:rPr lang="en-US" altLang="zh-CN" sz="1400" dirty="0" smtClean="0"/>
              <a:t>&lt;version&gt; --path&lt;directory&gt;  --variable &lt;name=value&gt;</a:t>
            </a:r>
          </a:p>
          <a:p>
            <a:pPr lvl="0" eaLnBrk="1" hangingPunct="1"/>
            <a:endParaRPr lang="en-US" altLang="zh-CN" sz="1400" dirty="0" smtClean="0"/>
          </a:p>
          <a:p>
            <a:pPr lvl="0" eaLnBrk="1" hangingPunct="1"/>
            <a:r>
              <a:rPr lang="en-US" altLang="zh-CN" sz="1400" dirty="0" smtClean="0"/>
              <a:t>3.</a:t>
            </a:r>
            <a:r>
              <a:rPr lang="zh-CN" altLang="en-US" sz="1400" dirty="0" smtClean="0"/>
              <a:t>安装插件 </a:t>
            </a:r>
            <a:r>
              <a:rPr lang="en-US" altLang="zh-CN" sz="1400" dirty="0" err="1" smtClean="0"/>
              <a:t>cordova</a:t>
            </a:r>
            <a:r>
              <a:rPr lang="en-US" altLang="zh-CN" sz="1400" dirty="0" smtClean="0"/>
              <a:t> </a:t>
            </a:r>
            <a:r>
              <a:rPr lang="en-US" altLang="zh-CN" sz="1400" dirty="0" err="1" smtClean="0"/>
              <a:t>plugin</a:t>
            </a:r>
            <a:r>
              <a:rPr lang="en-US" altLang="zh-CN" sz="1400" dirty="0" smtClean="0"/>
              <a:t> add </a:t>
            </a:r>
            <a:r>
              <a:rPr lang="zh-CN" altLang="en-US" sz="1400" dirty="0" smtClean="0"/>
              <a:t>插件绝对路径</a:t>
            </a:r>
            <a:endParaRPr lang="en-US" altLang="zh-CN" sz="1400" dirty="0" smtClean="0"/>
          </a:p>
          <a:p>
            <a:pPr lvl="0" eaLnBrk="1" hangingPunct="1"/>
            <a:endParaRPr lang="en-US" altLang="zh-CN" sz="1400" dirty="0" smtClean="0"/>
          </a:p>
          <a:p>
            <a:pPr lvl="0" eaLnBrk="1" hangingPunct="1"/>
            <a:r>
              <a:rPr lang="en-US" altLang="zh-CN" sz="1400" dirty="0" smtClean="0"/>
              <a:t>4.</a:t>
            </a:r>
            <a:r>
              <a:rPr lang="zh-CN" altLang="en-US" sz="1400" dirty="0" smtClean="0"/>
              <a:t>把工程目录下的</a:t>
            </a:r>
            <a:r>
              <a:rPr lang="en-US" altLang="zh-CN" sz="1400" dirty="0" smtClean="0"/>
              <a:t>platform/android</a:t>
            </a:r>
            <a:r>
              <a:rPr lang="zh-CN" altLang="en-US" sz="1400" dirty="0" smtClean="0"/>
              <a:t>导入</a:t>
            </a:r>
            <a:r>
              <a:rPr lang="en-US" altLang="zh-CN" sz="1400" dirty="0" smtClean="0"/>
              <a:t>Android studio</a:t>
            </a:r>
            <a:r>
              <a:rPr lang="zh-CN" altLang="en-US" sz="1400" dirty="0" smtClean="0"/>
              <a:t>。</a:t>
            </a:r>
            <a:endParaRPr lang="en-US" altLang="zh-CN" sz="1200" dirty="0" smtClean="0"/>
          </a:p>
          <a:p>
            <a:pPr lvl="0" eaLnBrk="1" hangingPunct="1"/>
            <a:endParaRPr lang="en-US" altLang="zh-CN" sz="1200" dirty="0" smtClean="0"/>
          </a:p>
          <a:p>
            <a:pPr lvl="0" eaLnBrk="1" hangingPunct="1"/>
            <a:endParaRPr lang="en-US" altLang="zh-CN" sz="1200" dirty="0" smtClean="0"/>
          </a:p>
        </p:txBody>
      </p:sp>
      <p:sp>
        <p:nvSpPr>
          <p:cNvPr id="4102" name="矩形 1"/>
          <p:cNvSpPr/>
          <p:nvPr/>
        </p:nvSpPr>
        <p:spPr>
          <a:xfrm>
            <a:off x="3768772" y="1074786"/>
            <a:ext cx="1980029" cy="400110"/>
          </a:xfrm>
          <a:prstGeom prst="rect">
            <a:avLst/>
          </a:prstGeom>
          <a:noFill/>
          <a:ln w="9525">
            <a:noFill/>
          </a:ln>
        </p:spPr>
        <p:txBody>
          <a:bodyPr wrap="none">
            <a:spAutoFit/>
          </a:bodyPr>
          <a:lstStyle/>
          <a:p>
            <a:pPr lvl="0" eaLnBrk="1" hangingPunct="1"/>
            <a:r>
              <a:rPr lang="zh-CN" altLang="en-US" sz="2000" b="1" dirty="0" smtClean="0"/>
              <a:t>创建插件并安装</a:t>
            </a:r>
            <a:endParaRPr lang="zh-CN" altLang="en-US" sz="2000" b="1" dirty="0">
              <a:latin typeface="等线" panose="02010600030101010101" pitchFamily="2" charset="-122"/>
              <a:ea typeface="等线" panose="02010600030101010101" pitchFamily="2" charset="-122"/>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8193" name="Picture 1" descr="C:\Users\Administrator\AppData\Roaming\Tencent\Users\1572996447\QQ\WinTemp\RichOle\BCMR(51QTM8H6VWW(A`Q]O0.png"/>
          <p:cNvPicPr>
            <a:picLocks noChangeAspect="1" noChangeArrowheads="1"/>
          </p:cNvPicPr>
          <p:nvPr/>
        </p:nvPicPr>
        <p:blipFill>
          <a:blip r:embed="rId4" cstate="print"/>
          <a:srcRect/>
          <a:stretch>
            <a:fillRect/>
          </a:stretch>
        </p:blipFill>
        <p:spPr bwMode="auto">
          <a:xfrm>
            <a:off x="955344" y="3998795"/>
            <a:ext cx="8782050" cy="981075"/>
          </a:xfrm>
          <a:prstGeom prst="rect">
            <a:avLst/>
          </a:prstGeom>
          <a:noFill/>
        </p:spPr>
      </p:pic>
      <p:sp>
        <p:nvSpPr>
          <p:cNvPr id="12" name="文本框 7"/>
          <p:cNvSpPr txBox="1"/>
          <p:nvPr/>
        </p:nvSpPr>
        <p:spPr>
          <a:xfrm>
            <a:off x="902741" y="3678807"/>
            <a:ext cx="7053902" cy="307777"/>
          </a:xfrm>
          <a:prstGeom prst="rect">
            <a:avLst/>
          </a:prstGeom>
          <a:noFill/>
          <a:ln w="9525">
            <a:noFill/>
          </a:ln>
        </p:spPr>
        <p:txBody>
          <a:bodyPr wrap="square">
            <a:spAutoFit/>
          </a:bodyPr>
          <a:lstStyle/>
          <a:p>
            <a:pPr lvl="0" eaLnBrk="1" hangingPunct="1"/>
            <a:r>
              <a:rPr lang="en-US" altLang="zh-CN" sz="1400" dirty="0" smtClean="0">
                <a:latin typeface="等线" panose="02010600030101010101" pitchFamily="2" charset="-122"/>
                <a:ea typeface="等线" panose="02010600030101010101" pitchFamily="2" charset="-122"/>
              </a:rPr>
              <a:t>1.</a:t>
            </a:r>
            <a:r>
              <a:rPr lang="zh-CN" altLang="en-US" sz="1400" dirty="0" smtClean="0"/>
              <a:t>插件创建命令参数说明</a:t>
            </a:r>
            <a:endParaRPr lang="en-US" altLang="zh-CN" sz="1400" dirty="0" smtClean="0">
              <a:latin typeface="等线" panose="02010600030101010101" pitchFamily="2" charset="-122"/>
              <a:ea typeface="等线" panose="02010600030101010101" pitchFamily="2" charset="-122"/>
            </a:endParaRPr>
          </a:p>
        </p:txBody>
      </p:sp>
      <p:pic>
        <p:nvPicPr>
          <p:cNvPr id="8194" name="Picture 2" descr="C:\Users\Administrator\AppData\Roaming\Tencent\Users\1572996447\QQ\WinTemp\RichOle\L979E96KBV85C)YLXT_63TU.png"/>
          <p:cNvPicPr>
            <a:picLocks noChangeAspect="1" noChangeArrowheads="1"/>
          </p:cNvPicPr>
          <p:nvPr/>
        </p:nvPicPr>
        <p:blipFill>
          <a:blip r:embed="rId5" cstate="print"/>
          <a:srcRect/>
          <a:stretch>
            <a:fillRect/>
          </a:stretch>
        </p:blipFill>
        <p:spPr bwMode="auto">
          <a:xfrm>
            <a:off x="736979" y="5486400"/>
            <a:ext cx="5743575" cy="1085850"/>
          </a:xfrm>
          <a:prstGeom prst="rect">
            <a:avLst/>
          </a:prstGeom>
          <a:noFill/>
        </p:spPr>
      </p:pic>
      <p:sp>
        <p:nvSpPr>
          <p:cNvPr id="14" name="文本框 7"/>
          <p:cNvSpPr txBox="1"/>
          <p:nvPr/>
        </p:nvSpPr>
        <p:spPr>
          <a:xfrm>
            <a:off x="930037" y="5084527"/>
            <a:ext cx="7053902" cy="307777"/>
          </a:xfrm>
          <a:prstGeom prst="rect">
            <a:avLst/>
          </a:prstGeom>
          <a:noFill/>
          <a:ln w="9525">
            <a:noFill/>
          </a:ln>
        </p:spPr>
        <p:txBody>
          <a:bodyPr wrap="square">
            <a:spAutoFit/>
          </a:bodyPr>
          <a:lstStyle/>
          <a:p>
            <a:pPr lvl="0" eaLnBrk="1" hangingPunct="1"/>
            <a:r>
              <a:rPr lang="en-US" altLang="zh-CN" sz="1400" dirty="0" smtClean="0"/>
              <a:t>2</a:t>
            </a:r>
            <a:r>
              <a:rPr lang="en-US" altLang="zh-CN" sz="1400" dirty="0" smtClean="0">
                <a:latin typeface="等线" panose="02010600030101010101" pitchFamily="2" charset="-122"/>
                <a:ea typeface="等线" panose="02010600030101010101" pitchFamily="2" charset="-122"/>
              </a:rPr>
              <a:t>.</a:t>
            </a:r>
            <a:r>
              <a:rPr lang="zh-CN" altLang="en-US" sz="1400" dirty="0" smtClean="0"/>
              <a:t>插件目录结构</a:t>
            </a:r>
            <a:endParaRPr lang="en-US" altLang="zh-CN" sz="1400" dirty="0" smtClean="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433317"/>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57734" y="2039250"/>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1228299"/>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2.2</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2" name="矩形 1"/>
          <p:cNvSpPr/>
          <p:nvPr/>
        </p:nvSpPr>
        <p:spPr>
          <a:xfrm>
            <a:off x="3632295" y="474285"/>
            <a:ext cx="2545890" cy="707886"/>
          </a:xfrm>
          <a:prstGeom prst="rect">
            <a:avLst/>
          </a:prstGeom>
          <a:noFill/>
          <a:ln w="9525">
            <a:noFill/>
          </a:ln>
        </p:spPr>
        <p:txBody>
          <a:bodyPr wrap="none">
            <a:spAutoFit/>
          </a:bodyPr>
          <a:lstStyle/>
          <a:p>
            <a:pPr lvl="0" eaLnBrk="1" hangingPunct="1"/>
            <a:r>
              <a:rPr lang="en-US" altLang="zh-CN" sz="2000" b="1" dirty="0" smtClean="0"/>
              <a:t>Ionic</a:t>
            </a:r>
            <a:r>
              <a:rPr lang="zh-CN" altLang="en-US" sz="2000" b="1" dirty="0" smtClean="0"/>
              <a:t>工程添加平台和</a:t>
            </a:r>
            <a:endParaRPr lang="en-US" altLang="zh-CN" sz="2000" b="1" dirty="0" smtClean="0"/>
          </a:p>
          <a:p>
            <a:pPr lvl="0" eaLnBrk="1" hangingPunct="1"/>
            <a:r>
              <a:rPr lang="zh-CN" altLang="en-US" sz="2000" b="1" dirty="0" smtClean="0"/>
              <a:t>插件后目录结构</a:t>
            </a:r>
            <a:endParaRPr lang="zh-CN" altLang="en-US" sz="2000" b="1" dirty="0">
              <a:latin typeface="等线" panose="02010600030101010101" pitchFamily="2" charset="-122"/>
              <a:ea typeface="等线" panose="02010600030101010101" pitchFamily="2" charset="-122"/>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17409" name="Picture 1" descr="C:\Users\Administrator\AppData\Roaming\Tencent\Users\1572996447\QQ\WinTemp\RichOle\Y]J5(1_C32XN8J)S_9[E6QW.png"/>
          <p:cNvPicPr>
            <a:picLocks noChangeAspect="1" noChangeArrowheads="1"/>
          </p:cNvPicPr>
          <p:nvPr/>
        </p:nvPicPr>
        <p:blipFill>
          <a:blip r:embed="rId4" cstate="print"/>
          <a:srcRect/>
          <a:stretch>
            <a:fillRect/>
          </a:stretch>
        </p:blipFill>
        <p:spPr bwMode="auto">
          <a:xfrm>
            <a:off x="3562066" y="1282889"/>
            <a:ext cx="2886075" cy="4867275"/>
          </a:xfrm>
          <a:prstGeom prst="rect">
            <a:avLst/>
          </a:prstGeom>
          <a:noFill/>
        </p:spPr>
      </p:pic>
      <p:sp>
        <p:nvSpPr>
          <p:cNvPr id="11" name="矩形 1"/>
          <p:cNvSpPr/>
          <p:nvPr/>
        </p:nvSpPr>
        <p:spPr>
          <a:xfrm>
            <a:off x="8136056" y="515228"/>
            <a:ext cx="2696572" cy="707886"/>
          </a:xfrm>
          <a:prstGeom prst="rect">
            <a:avLst/>
          </a:prstGeom>
          <a:noFill/>
          <a:ln w="9525">
            <a:noFill/>
          </a:ln>
        </p:spPr>
        <p:txBody>
          <a:bodyPr wrap="none">
            <a:spAutoFit/>
          </a:bodyPr>
          <a:lstStyle/>
          <a:p>
            <a:pPr lvl="0" eaLnBrk="1" hangingPunct="1"/>
            <a:r>
              <a:rPr lang="zh-CN" altLang="en-US" sz="2000" b="1" dirty="0" smtClean="0"/>
              <a:t>导入</a:t>
            </a:r>
            <a:r>
              <a:rPr lang="en-US" altLang="zh-CN" sz="2000" b="1" dirty="0" smtClean="0"/>
              <a:t>Android studio</a:t>
            </a:r>
            <a:r>
              <a:rPr lang="zh-CN" altLang="en-US" sz="2000" b="1" dirty="0" smtClean="0"/>
              <a:t>后</a:t>
            </a:r>
            <a:endParaRPr lang="en-US" altLang="zh-CN" sz="2000" b="1" dirty="0" smtClean="0"/>
          </a:p>
          <a:p>
            <a:pPr lvl="0" eaLnBrk="1" hangingPunct="1"/>
            <a:r>
              <a:rPr lang="zh-CN" altLang="en-US" sz="2000" b="1" dirty="0" smtClean="0"/>
              <a:t>目录结构</a:t>
            </a:r>
            <a:endParaRPr lang="zh-CN" altLang="en-US" sz="2000" b="1" dirty="0">
              <a:latin typeface="等线" panose="02010600030101010101" pitchFamily="2" charset="-122"/>
              <a:ea typeface="等线" panose="02010600030101010101" pitchFamily="2" charset="-122"/>
            </a:endParaRPr>
          </a:p>
        </p:txBody>
      </p:sp>
      <p:pic>
        <p:nvPicPr>
          <p:cNvPr id="17410" name="Picture 2" descr="C:\Users\Administrator\AppData\Roaming\Tencent\Users\1572996447\QQ\WinTemp\RichOle\0O$FER4[B_[0)7M]30]LTDW.png"/>
          <p:cNvPicPr>
            <a:picLocks noChangeAspect="1" noChangeArrowheads="1"/>
          </p:cNvPicPr>
          <p:nvPr/>
        </p:nvPicPr>
        <p:blipFill>
          <a:blip r:embed="rId5" cstate="print"/>
          <a:srcRect/>
          <a:stretch>
            <a:fillRect/>
          </a:stretch>
        </p:blipFill>
        <p:spPr bwMode="auto">
          <a:xfrm>
            <a:off x="7533564" y="1282890"/>
            <a:ext cx="3505200" cy="496778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1661637"/>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57734" y="3267570"/>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2415655"/>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步骤</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3.1</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206005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604999" y="1784492"/>
            <a:ext cx="1210588" cy="400110"/>
          </a:xfrm>
          <a:prstGeom prst="rect">
            <a:avLst/>
          </a:prstGeom>
          <a:noFill/>
          <a:ln w="9525">
            <a:noFill/>
          </a:ln>
        </p:spPr>
        <p:txBody>
          <a:bodyPr wrap="none">
            <a:spAutoFit/>
          </a:bodyPr>
          <a:lstStyle/>
          <a:p>
            <a:pPr lvl="0" eaLnBrk="1" hangingPunct="1"/>
            <a:r>
              <a:rPr lang="zh-CN" altLang="en-US" sz="2000" b="1" dirty="0" smtClean="0"/>
              <a:t>编写插件</a:t>
            </a:r>
            <a:endParaRPr lang="en-US" altLang="zh-CN" sz="2000" b="1" dirty="0" smtClean="0"/>
          </a:p>
        </p:txBody>
      </p:sp>
      <p:sp>
        <p:nvSpPr>
          <p:cNvPr id="10" name="文本框 7"/>
          <p:cNvSpPr txBox="1"/>
          <p:nvPr/>
        </p:nvSpPr>
        <p:spPr>
          <a:xfrm>
            <a:off x="3632294" y="2314052"/>
            <a:ext cx="7313209" cy="2246769"/>
          </a:xfrm>
          <a:prstGeom prst="rect">
            <a:avLst/>
          </a:prstGeom>
          <a:noFill/>
          <a:ln w="9525">
            <a:noFill/>
          </a:ln>
        </p:spPr>
        <p:txBody>
          <a:bodyPr wrap="square">
            <a:spAutoFit/>
          </a:bodyPr>
          <a:lstStyle/>
          <a:p>
            <a:pPr lvl="0" eaLnBrk="1" hangingPunct="1"/>
            <a:r>
              <a:rPr lang="en-US" altLang="zh-CN" sz="1600" dirty="0" smtClean="0"/>
              <a:t>1.</a:t>
            </a:r>
            <a:r>
              <a:rPr lang="zh-CN" altLang="en-US" sz="1600" dirty="0" smtClean="0"/>
              <a:t>安装的空插件的</a:t>
            </a:r>
            <a:r>
              <a:rPr lang="en-US" altLang="zh-CN" sz="1600" dirty="0" smtClean="0"/>
              <a:t>ionic</a:t>
            </a:r>
            <a:r>
              <a:rPr lang="zh-CN" altLang="en-US" sz="1600" dirty="0" smtClean="0"/>
              <a:t>工程在导入</a:t>
            </a:r>
            <a:r>
              <a:rPr lang="en-US" altLang="zh-CN" sz="1600" dirty="0" smtClean="0"/>
              <a:t>as</a:t>
            </a:r>
            <a:r>
              <a:rPr lang="zh-CN" altLang="en-US" sz="1600" dirty="0" smtClean="0"/>
              <a:t>之后，在</a:t>
            </a:r>
            <a:r>
              <a:rPr lang="en-US" altLang="zh-CN" sz="1600" dirty="0" smtClean="0"/>
              <a:t>studio</a:t>
            </a:r>
            <a:r>
              <a:rPr lang="zh-CN" altLang="en-US" sz="1600" dirty="0" smtClean="0"/>
              <a:t>中只能看到创建插件时自动生成的</a:t>
            </a:r>
            <a:r>
              <a:rPr lang="en-US" altLang="zh-CN" sz="1600" dirty="0" err="1" smtClean="0"/>
              <a:t>js</a:t>
            </a:r>
            <a:r>
              <a:rPr lang="zh-CN" altLang="en-US" sz="1600" dirty="0" smtClean="0"/>
              <a:t>文件。这个文件就是调用插件的入口，可修改！图</a:t>
            </a:r>
            <a:r>
              <a:rPr lang="en-US" altLang="zh-CN" sz="1600" dirty="0" smtClean="0"/>
              <a:t>1</a:t>
            </a:r>
          </a:p>
          <a:p>
            <a:pPr lvl="0" eaLnBrk="1" hangingPunct="1"/>
            <a:endParaRPr lang="en-US" altLang="zh-CN" sz="1600" dirty="0" smtClean="0"/>
          </a:p>
          <a:p>
            <a:pPr lvl="0" eaLnBrk="1" hangingPunct="1"/>
            <a:r>
              <a:rPr lang="en-US" altLang="zh-CN" sz="1600" dirty="0" smtClean="0"/>
              <a:t>2.</a:t>
            </a:r>
            <a:r>
              <a:rPr lang="zh-CN" altLang="en-US" sz="1600" dirty="0" smtClean="0"/>
              <a:t>必须的一个根</a:t>
            </a:r>
            <a:r>
              <a:rPr lang="en-US" altLang="zh-CN" sz="1600" dirty="0" err="1" smtClean="0"/>
              <a:t>js</a:t>
            </a:r>
            <a:r>
              <a:rPr lang="zh-CN" altLang="en-US" sz="1600" dirty="0" smtClean="0"/>
              <a:t>对接的</a:t>
            </a:r>
            <a:r>
              <a:rPr lang="en-US" altLang="zh-CN" sz="1600" dirty="0" smtClean="0"/>
              <a:t>java</a:t>
            </a:r>
            <a:r>
              <a:rPr lang="zh-CN" altLang="en-US" sz="1600" dirty="0" smtClean="0"/>
              <a:t>文件，就是一个继承</a:t>
            </a:r>
            <a:r>
              <a:rPr lang="en-US" altLang="zh-CN" sz="1600" dirty="0" err="1" smtClean="0"/>
              <a:t>cordovaPlugin</a:t>
            </a:r>
            <a:r>
              <a:rPr lang="zh-CN" altLang="en-US" sz="1600" dirty="0" smtClean="0"/>
              <a:t>的自定义子类，必须继承</a:t>
            </a:r>
            <a:r>
              <a:rPr lang="en-US" altLang="zh-CN" sz="1600" dirty="0" err="1" smtClean="0"/>
              <a:t>cordovaPlugin</a:t>
            </a:r>
            <a:r>
              <a:rPr lang="en-US" altLang="zh-CN" sz="1600" dirty="0" smtClean="0"/>
              <a:t>.</a:t>
            </a:r>
            <a:r>
              <a:rPr lang="zh-CN" altLang="en-US" sz="1600" dirty="0" smtClean="0"/>
              <a:t>该类一般定义在</a:t>
            </a:r>
            <a:r>
              <a:rPr lang="en-US" altLang="zh-CN" sz="1600" dirty="0" smtClean="0"/>
              <a:t>java/com</a:t>
            </a:r>
            <a:r>
              <a:rPr lang="zh-CN" altLang="en-US" sz="1600" dirty="0" smtClean="0"/>
              <a:t>目录下根据插件功能起个名字的文件夹下。插件封装的时候路径很重要。图</a:t>
            </a:r>
            <a:r>
              <a:rPr lang="en-US" altLang="zh-CN" sz="1600" dirty="0" smtClean="0"/>
              <a:t>2</a:t>
            </a:r>
          </a:p>
          <a:p>
            <a:pPr lvl="0" eaLnBrk="1" hangingPunct="1"/>
            <a:endParaRPr lang="en-US" altLang="zh-CN" sz="1600" dirty="0" smtClean="0"/>
          </a:p>
          <a:p>
            <a:pPr lvl="0" eaLnBrk="1" hangingPunct="1"/>
            <a:r>
              <a:rPr lang="en-US" altLang="zh-CN" sz="1600" dirty="0" smtClean="0"/>
              <a:t>3.</a:t>
            </a:r>
            <a:r>
              <a:rPr lang="zh-CN" altLang="en-US" sz="1600" dirty="0" smtClean="0"/>
              <a:t>连接</a:t>
            </a:r>
            <a:r>
              <a:rPr lang="en-US" altLang="zh-CN" sz="1600" dirty="0" smtClean="0"/>
              <a:t>java</a:t>
            </a:r>
            <a:r>
              <a:rPr lang="zh-CN" altLang="en-US" sz="1600" dirty="0" smtClean="0"/>
              <a:t>文件，这个操作在</a:t>
            </a:r>
            <a:r>
              <a:rPr lang="en-US" altLang="zh-CN" sz="1600" dirty="0" smtClean="0"/>
              <a:t>as</a:t>
            </a:r>
            <a:r>
              <a:rPr lang="zh-CN" altLang="en-US" sz="1600" dirty="0" smtClean="0"/>
              <a:t>目录中的</a:t>
            </a:r>
            <a:r>
              <a:rPr lang="en-US" altLang="zh-CN" sz="1600" dirty="0" smtClean="0"/>
              <a:t>res/</a:t>
            </a:r>
            <a:r>
              <a:rPr lang="en-US" altLang="zh-CN" sz="1600" dirty="0" err="1" smtClean="0"/>
              <a:t>cml/config.xml</a:t>
            </a:r>
            <a:r>
              <a:rPr lang="zh-CN" altLang="en-US" sz="1600" dirty="0" smtClean="0"/>
              <a:t>中，图</a:t>
            </a:r>
            <a:r>
              <a:rPr lang="en-US" altLang="zh-CN" sz="1600" dirty="0" smtClean="0"/>
              <a:t>3</a:t>
            </a:r>
          </a:p>
          <a:p>
            <a:pPr lvl="0" eaLnBrk="1" hangingPunct="1"/>
            <a:endParaRPr lang="en-US" altLang="zh-CN" sz="12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433317"/>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57734" y="2039250"/>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887105"/>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图</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1</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604999" y="951957"/>
            <a:ext cx="1210588" cy="400110"/>
          </a:xfrm>
          <a:prstGeom prst="rect">
            <a:avLst/>
          </a:prstGeom>
          <a:noFill/>
          <a:ln w="9525">
            <a:noFill/>
          </a:ln>
        </p:spPr>
        <p:txBody>
          <a:bodyPr wrap="none">
            <a:spAutoFit/>
          </a:bodyPr>
          <a:lstStyle/>
          <a:p>
            <a:pPr lvl="0" eaLnBrk="1" hangingPunct="1"/>
            <a:r>
              <a:rPr lang="zh-CN" altLang="en-US" sz="2000" b="1" dirty="0" smtClean="0"/>
              <a:t>编写插件</a:t>
            </a:r>
            <a:endParaRPr lang="en-US" altLang="zh-CN" sz="2000" b="1" dirty="0" smtClean="0"/>
          </a:p>
        </p:txBody>
      </p:sp>
      <p:pic>
        <p:nvPicPr>
          <p:cNvPr id="1025" name="Picture 1" descr="C:\Users\Administrator\AppData\Roaming\Tencent\Users\1572996447\QQ\WinTemp\RichOle\F$(CPVL~UW[L{27BEBXD727.png"/>
          <p:cNvPicPr>
            <a:picLocks noChangeAspect="1" noChangeArrowheads="1"/>
          </p:cNvPicPr>
          <p:nvPr/>
        </p:nvPicPr>
        <p:blipFill>
          <a:blip r:embed="rId4" cstate="print"/>
          <a:srcRect/>
          <a:stretch>
            <a:fillRect/>
          </a:stretch>
        </p:blipFill>
        <p:spPr bwMode="auto">
          <a:xfrm>
            <a:off x="373039" y="1692322"/>
            <a:ext cx="11518710" cy="484822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9914" y="433317"/>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a:hlinkClick r:id="rId3" action="ppaction://hlinkfile"/>
          </p:cNvPr>
          <p:cNvSpPr/>
          <p:nvPr/>
        </p:nvSpPr>
        <p:spPr>
          <a:xfrm>
            <a:off x="2457734" y="2039250"/>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1"/>
            </p:custDataLst>
          </p:nvPr>
        </p:nvSpPr>
        <p:spPr>
          <a:xfrm>
            <a:off x="0" y="887105"/>
            <a:ext cx="3954463" cy="896963"/>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图</a:t>
            </a:r>
            <a:r>
              <a:rPr lang="en-US" altLang="zh-CN" sz="4400" noProof="1" smtClean="0">
                <a:solidFill>
                  <a:schemeClr val="bg1"/>
                </a:solidFill>
                <a:effectLst>
                  <a:outerShdw blurRad="38100" dist="38100" dir="2700000" algn="tl">
                    <a:srgbClr val="000000">
                      <a:alpha val="43137"/>
                    </a:srgbClr>
                  </a:outerShdw>
                </a:effectLst>
                <a:latin typeface="+mj-lt"/>
                <a:ea typeface="+mn-ea"/>
                <a:cs typeface="Arial" panose="020B0604020202020204" pitchFamily="34" charset="0"/>
              </a:rPr>
              <a:t>2</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13" name="椭圆 12"/>
          <p:cNvSpPr/>
          <p:nvPr/>
        </p:nvSpPr>
        <p:spPr>
          <a:xfrm>
            <a:off x="1054906" y="831735"/>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矩形 1"/>
          <p:cNvSpPr/>
          <p:nvPr/>
        </p:nvSpPr>
        <p:spPr>
          <a:xfrm>
            <a:off x="3604999" y="951957"/>
            <a:ext cx="4565673" cy="400110"/>
          </a:xfrm>
          <a:prstGeom prst="rect">
            <a:avLst/>
          </a:prstGeom>
          <a:noFill/>
          <a:ln w="9525">
            <a:noFill/>
          </a:ln>
        </p:spPr>
        <p:txBody>
          <a:bodyPr wrap="none">
            <a:spAutoFit/>
          </a:bodyPr>
          <a:lstStyle/>
          <a:p>
            <a:pPr lvl="0" eaLnBrk="1" hangingPunct="1"/>
            <a:r>
              <a:rPr lang="zh-CN" altLang="en-US" sz="2000" b="1" dirty="0" smtClean="0"/>
              <a:t>编写插件：使用</a:t>
            </a:r>
            <a:r>
              <a:rPr lang="en-US" altLang="zh-CN" sz="2000" b="1" dirty="0" err="1" smtClean="0"/>
              <a:t>webView</a:t>
            </a:r>
            <a:r>
              <a:rPr lang="zh-CN" altLang="en-US" sz="2000" b="1" dirty="0" smtClean="0"/>
              <a:t>打开外部网址</a:t>
            </a:r>
            <a:endParaRPr lang="en-US" altLang="zh-CN" sz="2000" b="1" dirty="0" smtClean="0"/>
          </a:p>
        </p:txBody>
      </p:sp>
      <p:pic>
        <p:nvPicPr>
          <p:cNvPr id="20481" name="Picture 1" descr="C:\Users\Administrator\AppData\Roaming\Tencent\Users\1572996447\QQ\WinTemp\RichOle\VTN76LAGI{DG7`S_PTI06)J.png"/>
          <p:cNvPicPr>
            <a:picLocks noChangeAspect="1" noChangeArrowheads="1"/>
          </p:cNvPicPr>
          <p:nvPr/>
        </p:nvPicPr>
        <p:blipFill>
          <a:blip r:embed="rId4" cstate="print"/>
          <a:srcRect/>
          <a:stretch>
            <a:fillRect/>
          </a:stretch>
        </p:blipFill>
        <p:spPr bwMode="auto">
          <a:xfrm>
            <a:off x="395787" y="1678674"/>
            <a:ext cx="11518710" cy="4829175"/>
          </a:xfrm>
          <a:prstGeom prst="rect">
            <a:avLst/>
          </a:prstGeom>
          <a:noFill/>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0.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5.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16.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5.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6.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7.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8.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9.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1724</TotalTime>
  <Words>1581</Words>
  <Application>Microsoft Office PowerPoint</Application>
  <PresentationFormat>自定义</PresentationFormat>
  <Paragraphs>138</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Arial</vt:lpstr>
      <vt:lpstr>宋体</vt:lpstr>
      <vt:lpstr>等线</vt:lpstr>
      <vt:lpstr>Gotham Rounded Medium</vt:lpstr>
      <vt:lpstr>等线 Light</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Administrator</cp:lastModifiedBy>
  <cp:revision>171</cp:revision>
  <dcterms:created xsi:type="dcterms:W3CDTF">2016-01-19T08:46:00Z</dcterms:created>
  <dcterms:modified xsi:type="dcterms:W3CDTF">2017-03-30T07:51:58Z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y fmtid="{D5CDD505-2E9C-101B-9397-08002B2CF9AE}" pid="3" name="name">
    <vt:lpwstr>低多边形简洁PPT.ppt</vt:lpwstr>
  </property>
  <property fmtid="{D5CDD505-2E9C-101B-9397-08002B2CF9AE}" pid="4" name="fileid">
    <vt:lpwstr>813430</vt:lpwstr>
  </property>
</Properties>
</file>